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diagrams/data1.xml" ContentType="application/vnd.openxmlformats-officedocument.drawingml.diagramData+xml"/>
  <Override PartName="/ppt/presentation.xml" ContentType="application/vnd.openxmlformats-officedocument.presentationml.presentation.main+xml"/>
  <Override PartName="/ppt/slides/slide23.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diagrams/drawing1.xml" ContentType="application/vnd.ms-office.drawingml.diagramDrawing+xml"/>
  <Override PartName="/ppt/charts/chart1.xml" ContentType="application/vnd.openxmlformats-officedocument.drawingml.chart+xml"/>
  <Override PartName="/ppt/theme/theme2.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diagrams/quickStyle1.xml" ContentType="application/vnd.openxmlformats-officedocument.drawingml.diagramStyl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7"/>
  </p:handoutMasterIdLst>
  <p:sldIdLst>
    <p:sldId id="256" r:id="rId2"/>
    <p:sldId id="264" r:id="rId3"/>
    <p:sldId id="269" r:id="rId4"/>
    <p:sldId id="278" r:id="rId5"/>
    <p:sldId id="286" r:id="rId6"/>
    <p:sldId id="287" r:id="rId7"/>
    <p:sldId id="288" r:id="rId8"/>
    <p:sldId id="289" r:id="rId9"/>
    <p:sldId id="290" r:id="rId10"/>
    <p:sldId id="291" r:id="rId11"/>
    <p:sldId id="292" r:id="rId12"/>
    <p:sldId id="294" r:id="rId13"/>
    <p:sldId id="295" r:id="rId14"/>
    <p:sldId id="296" r:id="rId15"/>
    <p:sldId id="297" r:id="rId16"/>
    <p:sldId id="298" r:id="rId17"/>
    <p:sldId id="299" r:id="rId18"/>
    <p:sldId id="300" r:id="rId19"/>
    <p:sldId id="279" r:id="rId20"/>
    <p:sldId id="283" r:id="rId21"/>
    <p:sldId id="280" r:id="rId22"/>
    <p:sldId id="284" r:id="rId23"/>
    <p:sldId id="281" r:id="rId24"/>
    <p:sldId id="285"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91" autoAdjust="0"/>
  </p:normalViewPr>
  <p:slideViewPr>
    <p:cSldViewPr>
      <p:cViewPr varScale="1">
        <p:scale>
          <a:sx n="66" d="100"/>
          <a:sy n="66" d="100"/>
        </p:scale>
        <p:origin x="12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36" Type="http://schemas.openxmlformats.org/officeDocument/2006/relationships/customXml" Target="../customXml/item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1"/>
    </mc:Choice>
    <mc:Fallback>
      <c:style val="41"/>
    </mc:Fallback>
  </mc:AlternateContent>
  <c:chart>
    <c:title>
      <c:overlay val="0"/>
    </c:title>
    <c:autoTitleDeleted val="0"/>
    <c:plotArea>
      <c:layout/>
      <c:barChart>
        <c:barDir val="bar"/>
        <c:grouping val="clustered"/>
        <c:varyColors val="0"/>
        <c:ser>
          <c:idx val="0"/>
          <c:order val="0"/>
          <c:tx>
            <c:strRef>
              <c:f>Sheet1!$B$1</c:f>
              <c:strCache>
                <c:ptCount val="1"/>
                <c:pt idx="0">
                  <c:v>جنسية الخبير</c:v>
                </c:pt>
              </c:strCache>
            </c:strRef>
          </c:tx>
          <c:invertIfNegative val="0"/>
          <c:cat>
            <c:strRef>
              <c:f>Sheet1!$A$2:$A$3</c:f>
              <c:strCache>
                <c:ptCount val="2"/>
                <c:pt idx="0">
                  <c:v>كويتي</c:v>
                </c:pt>
                <c:pt idx="1">
                  <c:v>غير كويتي</c:v>
                </c:pt>
              </c:strCache>
            </c:strRef>
          </c:cat>
          <c:val>
            <c:numRef>
              <c:f>Sheet1!$B$2:$B$3</c:f>
              <c:numCache>
                <c:formatCode>General</c:formatCode>
                <c:ptCount val="2"/>
                <c:pt idx="0">
                  <c:v>7</c:v>
                </c:pt>
                <c:pt idx="1">
                  <c:v>9</c:v>
                </c:pt>
              </c:numCache>
            </c:numRef>
          </c:val>
        </c:ser>
        <c:dLbls>
          <c:showLegendKey val="0"/>
          <c:showVal val="0"/>
          <c:showCatName val="0"/>
          <c:showSerName val="0"/>
          <c:showPercent val="0"/>
          <c:showBubbleSize val="0"/>
        </c:dLbls>
        <c:gapWidth val="150"/>
        <c:axId val="197177408"/>
        <c:axId val="197177800"/>
      </c:barChart>
      <c:catAx>
        <c:axId val="197177408"/>
        <c:scaling>
          <c:orientation val="minMax"/>
        </c:scaling>
        <c:delete val="0"/>
        <c:axPos val="l"/>
        <c:numFmt formatCode="General" sourceLinked="0"/>
        <c:majorTickMark val="out"/>
        <c:minorTickMark val="none"/>
        <c:tickLblPos val="nextTo"/>
        <c:crossAx val="197177800"/>
        <c:crosses val="autoZero"/>
        <c:auto val="1"/>
        <c:lblAlgn val="ctr"/>
        <c:lblOffset val="100"/>
        <c:noMultiLvlLbl val="0"/>
      </c:catAx>
      <c:valAx>
        <c:axId val="197177800"/>
        <c:scaling>
          <c:orientation val="minMax"/>
        </c:scaling>
        <c:delete val="0"/>
        <c:axPos val="b"/>
        <c:majorGridlines/>
        <c:numFmt formatCode="General" sourceLinked="1"/>
        <c:majorTickMark val="out"/>
        <c:minorTickMark val="none"/>
        <c:tickLblPos val="nextTo"/>
        <c:crossAx val="19717740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2EFBB1-D601-4174-8045-ED4E6671144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911CD35-BAB6-4B7E-B13F-1AC2B7EF6C1F}">
      <dgm:prSet phldrT="[Text]"/>
      <dgm:spPr/>
      <dgm:t>
        <a:bodyPr/>
        <a:lstStyle/>
        <a:p>
          <a:r>
            <a:rPr lang="ar-EG" dirty="0" smtClean="0">
              <a:cs typeface="AL-Mohanad" pitchFamily="2" charset="-78"/>
            </a:rPr>
            <a:t>المحاور الأساسية</a:t>
          </a:r>
          <a:endParaRPr lang="en-US" dirty="0">
            <a:cs typeface="AL-Mohanad" pitchFamily="2" charset="-78"/>
          </a:endParaRPr>
        </a:p>
      </dgm:t>
    </dgm:pt>
    <dgm:pt modelId="{ACAC3B64-352B-4BE9-A570-51E7D5AFDD67}" type="parTrans" cxnId="{F43F5DFF-02AF-4C4F-ADF2-92DCC0C1ECCE}">
      <dgm:prSet/>
      <dgm:spPr/>
      <dgm:t>
        <a:bodyPr/>
        <a:lstStyle/>
        <a:p>
          <a:endParaRPr lang="en-US"/>
        </a:p>
      </dgm:t>
    </dgm:pt>
    <dgm:pt modelId="{810DFE5C-0732-4A2A-98E7-BCA36242F64A}" type="sibTrans" cxnId="{F43F5DFF-02AF-4C4F-ADF2-92DCC0C1ECCE}">
      <dgm:prSet/>
      <dgm:spPr/>
      <dgm:t>
        <a:bodyPr/>
        <a:lstStyle/>
        <a:p>
          <a:endParaRPr lang="en-US"/>
        </a:p>
      </dgm:t>
    </dgm:pt>
    <dgm:pt modelId="{C403FA6F-8DDE-4C74-A202-C3C6F38E5B55}">
      <dgm:prSet phldrT="[Text]"/>
      <dgm:spPr/>
      <dgm:t>
        <a:bodyPr/>
        <a:lstStyle/>
        <a:p>
          <a:r>
            <a:rPr lang="ar-EG" dirty="0" smtClean="0">
              <a:cs typeface="AL-Mohanad" pitchFamily="2" charset="-78"/>
            </a:rPr>
            <a:t>التوعية</a:t>
          </a:r>
          <a:endParaRPr lang="en-US" dirty="0">
            <a:cs typeface="AL-Mohanad" pitchFamily="2" charset="-78"/>
          </a:endParaRPr>
        </a:p>
      </dgm:t>
    </dgm:pt>
    <dgm:pt modelId="{9728DB3E-4D2D-4083-937B-E53D102B07C0}" type="parTrans" cxnId="{08098C4B-D689-4C5F-BC43-66A0D3AA3347}">
      <dgm:prSet/>
      <dgm:spPr/>
      <dgm:t>
        <a:bodyPr/>
        <a:lstStyle/>
        <a:p>
          <a:endParaRPr lang="en-US" dirty="0"/>
        </a:p>
      </dgm:t>
    </dgm:pt>
    <dgm:pt modelId="{6B0EC2DF-F39E-4E36-811E-923FE068B073}" type="sibTrans" cxnId="{08098C4B-D689-4C5F-BC43-66A0D3AA3347}">
      <dgm:prSet/>
      <dgm:spPr/>
      <dgm:t>
        <a:bodyPr/>
        <a:lstStyle/>
        <a:p>
          <a:endParaRPr lang="en-US"/>
        </a:p>
      </dgm:t>
    </dgm:pt>
    <dgm:pt modelId="{E1C27274-4F54-4847-9041-590404E2B223}">
      <dgm:prSet phldrT="[Text]"/>
      <dgm:spPr/>
      <dgm:t>
        <a:bodyPr/>
        <a:lstStyle/>
        <a:p>
          <a:r>
            <a:rPr lang="ar-EG" dirty="0" smtClean="0">
              <a:cs typeface="AL-Mohanad" pitchFamily="2" charset="-78"/>
            </a:rPr>
            <a:t>التشخيص</a:t>
          </a:r>
          <a:endParaRPr lang="en-US" dirty="0">
            <a:cs typeface="AL-Mohanad" pitchFamily="2" charset="-78"/>
          </a:endParaRPr>
        </a:p>
      </dgm:t>
    </dgm:pt>
    <dgm:pt modelId="{9168B512-A32E-4549-8F30-39EF72C0678E}" type="parTrans" cxnId="{4924AE44-2236-42D8-B511-10F99F763A9F}">
      <dgm:prSet/>
      <dgm:spPr/>
      <dgm:t>
        <a:bodyPr/>
        <a:lstStyle/>
        <a:p>
          <a:endParaRPr lang="en-US" dirty="0"/>
        </a:p>
      </dgm:t>
    </dgm:pt>
    <dgm:pt modelId="{92AD0928-2BA4-4132-93C0-0CD291B540A1}" type="sibTrans" cxnId="{4924AE44-2236-42D8-B511-10F99F763A9F}">
      <dgm:prSet/>
      <dgm:spPr/>
      <dgm:t>
        <a:bodyPr/>
        <a:lstStyle/>
        <a:p>
          <a:endParaRPr lang="en-US"/>
        </a:p>
      </dgm:t>
    </dgm:pt>
    <dgm:pt modelId="{41847B53-D446-4F58-BDD3-31499F28A284}">
      <dgm:prSet/>
      <dgm:spPr/>
      <dgm:t>
        <a:bodyPr/>
        <a:lstStyle/>
        <a:p>
          <a:r>
            <a:rPr lang="ar-EG" dirty="0" smtClean="0">
              <a:cs typeface="AL-Mohanad" pitchFamily="2" charset="-78"/>
            </a:rPr>
            <a:t>العلاج</a:t>
          </a:r>
          <a:endParaRPr lang="en-US" dirty="0">
            <a:cs typeface="AL-Mohanad" pitchFamily="2" charset="-78"/>
          </a:endParaRPr>
        </a:p>
      </dgm:t>
    </dgm:pt>
    <dgm:pt modelId="{1CAF49C6-81D1-4B7D-A98C-55873B4AB58E}" type="parTrans" cxnId="{55F33070-C907-40AE-8452-CEB1A15C256E}">
      <dgm:prSet/>
      <dgm:spPr/>
      <dgm:t>
        <a:bodyPr/>
        <a:lstStyle/>
        <a:p>
          <a:endParaRPr lang="en-US" dirty="0"/>
        </a:p>
      </dgm:t>
    </dgm:pt>
    <dgm:pt modelId="{85B91F45-E717-4DB7-9323-AE2D13884EB8}" type="sibTrans" cxnId="{55F33070-C907-40AE-8452-CEB1A15C256E}">
      <dgm:prSet/>
      <dgm:spPr/>
      <dgm:t>
        <a:bodyPr/>
        <a:lstStyle/>
        <a:p>
          <a:endParaRPr lang="en-US"/>
        </a:p>
      </dgm:t>
    </dgm:pt>
    <dgm:pt modelId="{B6702F18-5EDC-4266-A294-7C9374E78E0E}">
      <dgm:prSet/>
      <dgm:spPr/>
      <dgm:t>
        <a:bodyPr/>
        <a:lstStyle/>
        <a:p>
          <a:r>
            <a:rPr lang="ar-EG" dirty="0" smtClean="0">
              <a:cs typeface="AL-Mohanad" pitchFamily="2" charset="-78"/>
            </a:rPr>
            <a:t>التدريب</a:t>
          </a:r>
          <a:endParaRPr lang="en-US" dirty="0">
            <a:cs typeface="AL-Mohanad" pitchFamily="2" charset="-78"/>
          </a:endParaRPr>
        </a:p>
      </dgm:t>
    </dgm:pt>
    <dgm:pt modelId="{474EF75E-37A0-4281-A6DE-A5C9AA52C501}" type="parTrans" cxnId="{3A9BFF99-DA15-4278-A9DD-7EE342F64172}">
      <dgm:prSet/>
      <dgm:spPr/>
      <dgm:t>
        <a:bodyPr/>
        <a:lstStyle/>
        <a:p>
          <a:endParaRPr lang="en-US" dirty="0"/>
        </a:p>
      </dgm:t>
    </dgm:pt>
    <dgm:pt modelId="{DEE259BC-817C-4040-B3B7-CB0A0A1A0C23}" type="sibTrans" cxnId="{3A9BFF99-DA15-4278-A9DD-7EE342F64172}">
      <dgm:prSet/>
      <dgm:spPr/>
      <dgm:t>
        <a:bodyPr/>
        <a:lstStyle/>
        <a:p>
          <a:endParaRPr lang="en-US"/>
        </a:p>
      </dgm:t>
    </dgm:pt>
    <dgm:pt modelId="{8999CADD-E91B-4C55-9CA4-08A83D724C31}" type="pres">
      <dgm:prSet presAssocID="{6A2EFBB1-D601-4174-8045-ED4E6671144A}" presName="hierChild1" presStyleCnt="0">
        <dgm:presLayoutVars>
          <dgm:chPref val="1"/>
          <dgm:dir/>
          <dgm:animOne val="branch"/>
          <dgm:animLvl val="lvl"/>
          <dgm:resizeHandles/>
        </dgm:presLayoutVars>
      </dgm:prSet>
      <dgm:spPr/>
      <dgm:t>
        <a:bodyPr/>
        <a:lstStyle/>
        <a:p>
          <a:endParaRPr lang="en-US"/>
        </a:p>
      </dgm:t>
    </dgm:pt>
    <dgm:pt modelId="{83B62E5A-F3CD-41A9-9513-2C11808FA3E6}" type="pres">
      <dgm:prSet presAssocID="{8911CD35-BAB6-4B7E-B13F-1AC2B7EF6C1F}" presName="hierRoot1" presStyleCnt="0"/>
      <dgm:spPr/>
    </dgm:pt>
    <dgm:pt modelId="{36717EBD-10C7-442F-8885-839A63D96E23}" type="pres">
      <dgm:prSet presAssocID="{8911CD35-BAB6-4B7E-B13F-1AC2B7EF6C1F}" presName="composite" presStyleCnt="0"/>
      <dgm:spPr/>
    </dgm:pt>
    <dgm:pt modelId="{3A0543C5-E6BF-4685-8981-9AA2E09913A8}" type="pres">
      <dgm:prSet presAssocID="{8911CD35-BAB6-4B7E-B13F-1AC2B7EF6C1F}" presName="background" presStyleLbl="node0" presStyleIdx="0" presStyleCnt="1"/>
      <dgm:spPr/>
    </dgm:pt>
    <dgm:pt modelId="{882F8D09-9D31-4ED8-B3E2-89D91CE05046}" type="pres">
      <dgm:prSet presAssocID="{8911CD35-BAB6-4B7E-B13F-1AC2B7EF6C1F}" presName="text" presStyleLbl="fgAcc0" presStyleIdx="0" presStyleCnt="1" custScaleX="140678">
        <dgm:presLayoutVars>
          <dgm:chPref val="3"/>
        </dgm:presLayoutVars>
      </dgm:prSet>
      <dgm:spPr/>
      <dgm:t>
        <a:bodyPr/>
        <a:lstStyle/>
        <a:p>
          <a:endParaRPr lang="en-US"/>
        </a:p>
      </dgm:t>
    </dgm:pt>
    <dgm:pt modelId="{DD48270B-D3B7-4616-B60D-E08A09460C8D}" type="pres">
      <dgm:prSet presAssocID="{8911CD35-BAB6-4B7E-B13F-1AC2B7EF6C1F}" presName="hierChild2" presStyleCnt="0"/>
      <dgm:spPr/>
    </dgm:pt>
    <dgm:pt modelId="{FA310993-99E5-414E-96E0-9DA5BFBB86E5}" type="pres">
      <dgm:prSet presAssocID="{9728DB3E-4D2D-4083-937B-E53D102B07C0}" presName="Name10" presStyleLbl="parChTrans1D2" presStyleIdx="0" presStyleCnt="4"/>
      <dgm:spPr/>
      <dgm:t>
        <a:bodyPr/>
        <a:lstStyle/>
        <a:p>
          <a:endParaRPr lang="en-US"/>
        </a:p>
      </dgm:t>
    </dgm:pt>
    <dgm:pt modelId="{12C0C2E9-4D6C-4357-BE77-00AC808E9B0E}" type="pres">
      <dgm:prSet presAssocID="{C403FA6F-8DDE-4C74-A202-C3C6F38E5B55}" presName="hierRoot2" presStyleCnt="0"/>
      <dgm:spPr/>
    </dgm:pt>
    <dgm:pt modelId="{D12AFBA1-0B10-4B18-8BC3-3CACFCCCECD6}" type="pres">
      <dgm:prSet presAssocID="{C403FA6F-8DDE-4C74-A202-C3C6F38E5B55}" presName="composite2" presStyleCnt="0"/>
      <dgm:spPr/>
    </dgm:pt>
    <dgm:pt modelId="{16986F03-DFC2-4D26-A8E8-AF15E4053434}" type="pres">
      <dgm:prSet presAssocID="{C403FA6F-8DDE-4C74-A202-C3C6F38E5B55}" presName="background2" presStyleLbl="node2" presStyleIdx="0" presStyleCnt="4"/>
      <dgm:spPr/>
    </dgm:pt>
    <dgm:pt modelId="{5A3FC224-F7A1-467C-BCC2-CF8BB4A93812}" type="pres">
      <dgm:prSet presAssocID="{C403FA6F-8DDE-4C74-A202-C3C6F38E5B55}" presName="text2" presStyleLbl="fgAcc2" presStyleIdx="0" presStyleCnt="4">
        <dgm:presLayoutVars>
          <dgm:chPref val="3"/>
        </dgm:presLayoutVars>
      </dgm:prSet>
      <dgm:spPr/>
      <dgm:t>
        <a:bodyPr/>
        <a:lstStyle/>
        <a:p>
          <a:endParaRPr lang="en-US"/>
        </a:p>
      </dgm:t>
    </dgm:pt>
    <dgm:pt modelId="{C98C8D33-EE77-4914-871F-965EE36EEB4B}" type="pres">
      <dgm:prSet presAssocID="{C403FA6F-8DDE-4C74-A202-C3C6F38E5B55}" presName="hierChild3" presStyleCnt="0"/>
      <dgm:spPr/>
    </dgm:pt>
    <dgm:pt modelId="{820455DC-A72F-43F1-AA9A-BF64BE61FD5D}" type="pres">
      <dgm:prSet presAssocID="{9168B512-A32E-4549-8F30-39EF72C0678E}" presName="Name10" presStyleLbl="parChTrans1D2" presStyleIdx="1" presStyleCnt="4"/>
      <dgm:spPr/>
      <dgm:t>
        <a:bodyPr/>
        <a:lstStyle/>
        <a:p>
          <a:endParaRPr lang="en-US"/>
        </a:p>
      </dgm:t>
    </dgm:pt>
    <dgm:pt modelId="{FC31DEDF-464D-4BE5-A761-DCE33D1DD1D6}" type="pres">
      <dgm:prSet presAssocID="{E1C27274-4F54-4847-9041-590404E2B223}" presName="hierRoot2" presStyleCnt="0"/>
      <dgm:spPr/>
    </dgm:pt>
    <dgm:pt modelId="{CF076F84-3081-43AD-953D-973C2707A4F2}" type="pres">
      <dgm:prSet presAssocID="{E1C27274-4F54-4847-9041-590404E2B223}" presName="composite2" presStyleCnt="0"/>
      <dgm:spPr/>
    </dgm:pt>
    <dgm:pt modelId="{AAA2D6D5-02E0-4AF9-8918-ADB23396FB30}" type="pres">
      <dgm:prSet presAssocID="{E1C27274-4F54-4847-9041-590404E2B223}" presName="background2" presStyleLbl="node2" presStyleIdx="1" presStyleCnt="4"/>
      <dgm:spPr/>
    </dgm:pt>
    <dgm:pt modelId="{8BC3FB47-44DA-426A-BD49-F813B10A7F30}" type="pres">
      <dgm:prSet presAssocID="{E1C27274-4F54-4847-9041-590404E2B223}" presName="text2" presStyleLbl="fgAcc2" presStyleIdx="1" presStyleCnt="4">
        <dgm:presLayoutVars>
          <dgm:chPref val="3"/>
        </dgm:presLayoutVars>
      </dgm:prSet>
      <dgm:spPr/>
      <dgm:t>
        <a:bodyPr/>
        <a:lstStyle/>
        <a:p>
          <a:endParaRPr lang="en-US"/>
        </a:p>
      </dgm:t>
    </dgm:pt>
    <dgm:pt modelId="{AD721B49-77F1-4A27-9614-F3CC214DA90C}" type="pres">
      <dgm:prSet presAssocID="{E1C27274-4F54-4847-9041-590404E2B223}" presName="hierChild3" presStyleCnt="0"/>
      <dgm:spPr/>
    </dgm:pt>
    <dgm:pt modelId="{A731054E-B8CF-4E4C-9041-A978064035B4}" type="pres">
      <dgm:prSet presAssocID="{1CAF49C6-81D1-4B7D-A98C-55873B4AB58E}" presName="Name10" presStyleLbl="parChTrans1D2" presStyleIdx="2" presStyleCnt="4"/>
      <dgm:spPr/>
      <dgm:t>
        <a:bodyPr/>
        <a:lstStyle/>
        <a:p>
          <a:endParaRPr lang="en-US"/>
        </a:p>
      </dgm:t>
    </dgm:pt>
    <dgm:pt modelId="{B07D9B3D-4B5D-4901-922F-7305A1E3B6AE}" type="pres">
      <dgm:prSet presAssocID="{41847B53-D446-4F58-BDD3-31499F28A284}" presName="hierRoot2" presStyleCnt="0"/>
      <dgm:spPr/>
    </dgm:pt>
    <dgm:pt modelId="{0402695E-59D3-4702-B3CD-0427D515E381}" type="pres">
      <dgm:prSet presAssocID="{41847B53-D446-4F58-BDD3-31499F28A284}" presName="composite2" presStyleCnt="0"/>
      <dgm:spPr/>
    </dgm:pt>
    <dgm:pt modelId="{376033AD-D2F7-4A8F-94A6-687FA6E9B607}" type="pres">
      <dgm:prSet presAssocID="{41847B53-D446-4F58-BDD3-31499F28A284}" presName="background2" presStyleLbl="node2" presStyleIdx="2" presStyleCnt="4"/>
      <dgm:spPr/>
    </dgm:pt>
    <dgm:pt modelId="{F7AB4E57-C665-4A40-A57A-37337EA2178A}" type="pres">
      <dgm:prSet presAssocID="{41847B53-D446-4F58-BDD3-31499F28A284}" presName="text2" presStyleLbl="fgAcc2" presStyleIdx="2" presStyleCnt="4">
        <dgm:presLayoutVars>
          <dgm:chPref val="3"/>
        </dgm:presLayoutVars>
      </dgm:prSet>
      <dgm:spPr/>
      <dgm:t>
        <a:bodyPr/>
        <a:lstStyle/>
        <a:p>
          <a:endParaRPr lang="en-US"/>
        </a:p>
      </dgm:t>
    </dgm:pt>
    <dgm:pt modelId="{6BDF1739-06E8-4687-91CE-1ED6D1A1B2D5}" type="pres">
      <dgm:prSet presAssocID="{41847B53-D446-4F58-BDD3-31499F28A284}" presName="hierChild3" presStyleCnt="0"/>
      <dgm:spPr/>
    </dgm:pt>
    <dgm:pt modelId="{63C0EF6B-63A9-4818-99DF-49BB78FC86E4}" type="pres">
      <dgm:prSet presAssocID="{474EF75E-37A0-4281-A6DE-A5C9AA52C501}" presName="Name10" presStyleLbl="parChTrans1D2" presStyleIdx="3" presStyleCnt="4"/>
      <dgm:spPr/>
      <dgm:t>
        <a:bodyPr/>
        <a:lstStyle/>
        <a:p>
          <a:endParaRPr lang="en-US"/>
        </a:p>
      </dgm:t>
    </dgm:pt>
    <dgm:pt modelId="{62A211A1-5521-45E2-9C67-E7DEA26551BE}" type="pres">
      <dgm:prSet presAssocID="{B6702F18-5EDC-4266-A294-7C9374E78E0E}" presName="hierRoot2" presStyleCnt="0"/>
      <dgm:spPr/>
    </dgm:pt>
    <dgm:pt modelId="{B2BF7DFC-D2F4-4931-B088-EAC6D8C78096}" type="pres">
      <dgm:prSet presAssocID="{B6702F18-5EDC-4266-A294-7C9374E78E0E}" presName="composite2" presStyleCnt="0"/>
      <dgm:spPr/>
    </dgm:pt>
    <dgm:pt modelId="{4E3CDBF5-076A-4209-84F2-C9EDF2EFA267}" type="pres">
      <dgm:prSet presAssocID="{B6702F18-5EDC-4266-A294-7C9374E78E0E}" presName="background2" presStyleLbl="node2" presStyleIdx="3" presStyleCnt="4"/>
      <dgm:spPr/>
    </dgm:pt>
    <dgm:pt modelId="{917010FE-E3EF-418C-8C08-CA352CD714F8}" type="pres">
      <dgm:prSet presAssocID="{B6702F18-5EDC-4266-A294-7C9374E78E0E}" presName="text2" presStyleLbl="fgAcc2" presStyleIdx="3" presStyleCnt="4">
        <dgm:presLayoutVars>
          <dgm:chPref val="3"/>
        </dgm:presLayoutVars>
      </dgm:prSet>
      <dgm:spPr/>
      <dgm:t>
        <a:bodyPr/>
        <a:lstStyle/>
        <a:p>
          <a:endParaRPr lang="en-US"/>
        </a:p>
      </dgm:t>
    </dgm:pt>
    <dgm:pt modelId="{0FEB093B-1122-4B7F-876A-35BFE4604652}" type="pres">
      <dgm:prSet presAssocID="{B6702F18-5EDC-4266-A294-7C9374E78E0E}" presName="hierChild3" presStyleCnt="0"/>
      <dgm:spPr/>
    </dgm:pt>
  </dgm:ptLst>
  <dgm:cxnLst>
    <dgm:cxn modelId="{9BE77547-4683-4DD5-90D5-53A7E2BD885D}" type="presOf" srcId="{E1C27274-4F54-4847-9041-590404E2B223}" destId="{8BC3FB47-44DA-426A-BD49-F813B10A7F30}" srcOrd="0" destOrd="0" presId="urn:microsoft.com/office/officeart/2005/8/layout/hierarchy1"/>
    <dgm:cxn modelId="{F43F5DFF-02AF-4C4F-ADF2-92DCC0C1ECCE}" srcId="{6A2EFBB1-D601-4174-8045-ED4E6671144A}" destId="{8911CD35-BAB6-4B7E-B13F-1AC2B7EF6C1F}" srcOrd="0" destOrd="0" parTransId="{ACAC3B64-352B-4BE9-A570-51E7D5AFDD67}" sibTransId="{810DFE5C-0732-4A2A-98E7-BCA36242F64A}"/>
    <dgm:cxn modelId="{CEF2F63B-5727-4F32-81B9-2F0EAFFFC023}" type="presOf" srcId="{1CAF49C6-81D1-4B7D-A98C-55873B4AB58E}" destId="{A731054E-B8CF-4E4C-9041-A978064035B4}" srcOrd="0" destOrd="0" presId="urn:microsoft.com/office/officeart/2005/8/layout/hierarchy1"/>
    <dgm:cxn modelId="{4924AE44-2236-42D8-B511-10F99F763A9F}" srcId="{8911CD35-BAB6-4B7E-B13F-1AC2B7EF6C1F}" destId="{E1C27274-4F54-4847-9041-590404E2B223}" srcOrd="1" destOrd="0" parTransId="{9168B512-A32E-4549-8F30-39EF72C0678E}" sibTransId="{92AD0928-2BA4-4132-93C0-0CD291B540A1}"/>
    <dgm:cxn modelId="{3A9BFF99-DA15-4278-A9DD-7EE342F64172}" srcId="{8911CD35-BAB6-4B7E-B13F-1AC2B7EF6C1F}" destId="{B6702F18-5EDC-4266-A294-7C9374E78E0E}" srcOrd="3" destOrd="0" parTransId="{474EF75E-37A0-4281-A6DE-A5C9AA52C501}" sibTransId="{DEE259BC-817C-4040-B3B7-CB0A0A1A0C23}"/>
    <dgm:cxn modelId="{55F33070-C907-40AE-8452-CEB1A15C256E}" srcId="{8911CD35-BAB6-4B7E-B13F-1AC2B7EF6C1F}" destId="{41847B53-D446-4F58-BDD3-31499F28A284}" srcOrd="2" destOrd="0" parTransId="{1CAF49C6-81D1-4B7D-A98C-55873B4AB58E}" sibTransId="{85B91F45-E717-4DB7-9323-AE2D13884EB8}"/>
    <dgm:cxn modelId="{08098C4B-D689-4C5F-BC43-66A0D3AA3347}" srcId="{8911CD35-BAB6-4B7E-B13F-1AC2B7EF6C1F}" destId="{C403FA6F-8DDE-4C74-A202-C3C6F38E5B55}" srcOrd="0" destOrd="0" parTransId="{9728DB3E-4D2D-4083-937B-E53D102B07C0}" sibTransId="{6B0EC2DF-F39E-4E36-811E-923FE068B073}"/>
    <dgm:cxn modelId="{6C53576C-EBAB-4C42-82F1-D401A1C0F2BA}" type="presOf" srcId="{6A2EFBB1-D601-4174-8045-ED4E6671144A}" destId="{8999CADD-E91B-4C55-9CA4-08A83D724C31}" srcOrd="0" destOrd="0" presId="urn:microsoft.com/office/officeart/2005/8/layout/hierarchy1"/>
    <dgm:cxn modelId="{F9CBE549-1E16-446D-8EDC-0D4D4A6679D3}" type="presOf" srcId="{474EF75E-37A0-4281-A6DE-A5C9AA52C501}" destId="{63C0EF6B-63A9-4818-99DF-49BB78FC86E4}" srcOrd="0" destOrd="0" presId="urn:microsoft.com/office/officeart/2005/8/layout/hierarchy1"/>
    <dgm:cxn modelId="{E938906E-BC7D-485E-BFBA-526A34B1A968}" type="presOf" srcId="{C403FA6F-8DDE-4C74-A202-C3C6F38E5B55}" destId="{5A3FC224-F7A1-467C-BCC2-CF8BB4A93812}" srcOrd="0" destOrd="0" presId="urn:microsoft.com/office/officeart/2005/8/layout/hierarchy1"/>
    <dgm:cxn modelId="{F10D4D2B-68C6-4FED-8699-3363C5D14633}" type="presOf" srcId="{9168B512-A32E-4549-8F30-39EF72C0678E}" destId="{820455DC-A72F-43F1-AA9A-BF64BE61FD5D}" srcOrd="0" destOrd="0" presId="urn:microsoft.com/office/officeart/2005/8/layout/hierarchy1"/>
    <dgm:cxn modelId="{7C22820A-C8F2-4883-A0FA-931290280A5E}" type="presOf" srcId="{B6702F18-5EDC-4266-A294-7C9374E78E0E}" destId="{917010FE-E3EF-418C-8C08-CA352CD714F8}" srcOrd="0" destOrd="0" presId="urn:microsoft.com/office/officeart/2005/8/layout/hierarchy1"/>
    <dgm:cxn modelId="{7E67DEA4-8080-4069-B511-847FEB8F9815}" type="presOf" srcId="{8911CD35-BAB6-4B7E-B13F-1AC2B7EF6C1F}" destId="{882F8D09-9D31-4ED8-B3E2-89D91CE05046}" srcOrd="0" destOrd="0" presId="urn:microsoft.com/office/officeart/2005/8/layout/hierarchy1"/>
    <dgm:cxn modelId="{EAE92E76-C463-42FF-BC5A-7D9FD7033BDE}" type="presOf" srcId="{9728DB3E-4D2D-4083-937B-E53D102B07C0}" destId="{FA310993-99E5-414E-96E0-9DA5BFBB86E5}" srcOrd="0" destOrd="0" presId="urn:microsoft.com/office/officeart/2005/8/layout/hierarchy1"/>
    <dgm:cxn modelId="{67918177-70AF-4F1D-BFA4-D34C90437D05}" type="presOf" srcId="{41847B53-D446-4F58-BDD3-31499F28A284}" destId="{F7AB4E57-C665-4A40-A57A-37337EA2178A}" srcOrd="0" destOrd="0" presId="urn:microsoft.com/office/officeart/2005/8/layout/hierarchy1"/>
    <dgm:cxn modelId="{AE137227-E60D-43D4-A4EE-F920BC444A7F}" type="presParOf" srcId="{8999CADD-E91B-4C55-9CA4-08A83D724C31}" destId="{83B62E5A-F3CD-41A9-9513-2C11808FA3E6}" srcOrd="0" destOrd="0" presId="urn:microsoft.com/office/officeart/2005/8/layout/hierarchy1"/>
    <dgm:cxn modelId="{1BF47947-2BCC-4D9F-9C90-62DAB34C1E03}" type="presParOf" srcId="{83B62E5A-F3CD-41A9-9513-2C11808FA3E6}" destId="{36717EBD-10C7-442F-8885-839A63D96E23}" srcOrd="0" destOrd="0" presId="urn:microsoft.com/office/officeart/2005/8/layout/hierarchy1"/>
    <dgm:cxn modelId="{F209C2F8-C27F-4DA6-8FE9-8A2236DDD439}" type="presParOf" srcId="{36717EBD-10C7-442F-8885-839A63D96E23}" destId="{3A0543C5-E6BF-4685-8981-9AA2E09913A8}" srcOrd="0" destOrd="0" presId="urn:microsoft.com/office/officeart/2005/8/layout/hierarchy1"/>
    <dgm:cxn modelId="{E955A8C6-7098-41E0-B405-44107A8F1E1F}" type="presParOf" srcId="{36717EBD-10C7-442F-8885-839A63D96E23}" destId="{882F8D09-9D31-4ED8-B3E2-89D91CE05046}" srcOrd="1" destOrd="0" presId="urn:microsoft.com/office/officeart/2005/8/layout/hierarchy1"/>
    <dgm:cxn modelId="{4165ADD5-52D2-4ED7-9C99-A31133857879}" type="presParOf" srcId="{83B62E5A-F3CD-41A9-9513-2C11808FA3E6}" destId="{DD48270B-D3B7-4616-B60D-E08A09460C8D}" srcOrd="1" destOrd="0" presId="urn:microsoft.com/office/officeart/2005/8/layout/hierarchy1"/>
    <dgm:cxn modelId="{CBC21CF6-CF9C-4682-B65F-2913F7C3DB1E}" type="presParOf" srcId="{DD48270B-D3B7-4616-B60D-E08A09460C8D}" destId="{FA310993-99E5-414E-96E0-9DA5BFBB86E5}" srcOrd="0" destOrd="0" presId="urn:microsoft.com/office/officeart/2005/8/layout/hierarchy1"/>
    <dgm:cxn modelId="{921E845C-BD5A-468C-89B4-0312339BBDA7}" type="presParOf" srcId="{DD48270B-D3B7-4616-B60D-E08A09460C8D}" destId="{12C0C2E9-4D6C-4357-BE77-00AC808E9B0E}" srcOrd="1" destOrd="0" presId="urn:microsoft.com/office/officeart/2005/8/layout/hierarchy1"/>
    <dgm:cxn modelId="{D17F3478-7760-427E-9368-BF2006B2E4CB}" type="presParOf" srcId="{12C0C2E9-4D6C-4357-BE77-00AC808E9B0E}" destId="{D12AFBA1-0B10-4B18-8BC3-3CACFCCCECD6}" srcOrd="0" destOrd="0" presId="urn:microsoft.com/office/officeart/2005/8/layout/hierarchy1"/>
    <dgm:cxn modelId="{4B14C698-755C-44AC-9869-C3BBC34033A7}" type="presParOf" srcId="{D12AFBA1-0B10-4B18-8BC3-3CACFCCCECD6}" destId="{16986F03-DFC2-4D26-A8E8-AF15E4053434}" srcOrd="0" destOrd="0" presId="urn:microsoft.com/office/officeart/2005/8/layout/hierarchy1"/>
    <dgm:cxn modelId="{E80E5746-90CB-4954-B360-80D8189B7F59}" type="presParOf" srcId="{D12AFBA1-0B10-4B18-8BC3-3CACFCCCECD6}" destId="{5A3FC224-F7A1-467C-BCC2-CF8BB4A93812}" srcOrd="1" destOrd="0" presId="urn:microsoft.com/office/officeart/2005/8/layout/hierarchy1"/>
    <dgm:cxn modelId="{558578CD-44E8-420A-877C-0F2461885196}" type="presParOf" srcId="{12C0C2E9-4D6C-4357-BE77-00AC808E9B0E}" destId="{C98C8D33-EE77-4914-871F-965EE36EEB4B}" srcOrd="1" destOrd="0" presId="urn:microsoft.com/office/officeart/2005/8/layout/hierarchy1"/>
    <dgm:cxn modelId="{49099AB0-40DC-41DE-9EAD-0473DF1B7303}" type="presParOf" srcId="{DD48270B-D3B7-4616-B60D-E08A09460C8D}" destId="{820455DC-A72F-43F1-AA9A-BF64BE61FD5D}" srcOrd="2" destOrd="0" presId="urn:microsoft.com/office/officeart/2005/8/layout/hierarchy1"/>
    <dgm:cxn modelId="{F786AE6B-5C56-4C8A-B8E2-21DA5FBE0C86}" type="presParOf" srcId="{DD48270B-D3B7-4616-B60D-E08A09460C8D}" destId="{FC31DEDF-464D-4BE5-A761-DCE33D1DD1D6}" srcOrd="3" destOrd="0" presId="urn:microsoft.com/office/officeart/2005/8/layout/hierarchy1"/>
    <dgm:cxn modelId="{2E3E12B2-BF83-430B-885E-D31550E5CE31}" type="presParOf" srcId="{FC31DEDF-464D-4BE5-A761-DCE33D1DD1D6}" destId="{CF076F84-3081-43AD-953D-973C2707A4F2}" srcOrd="0" destOrd="0" presId="urn:microsoft.com/office/officeart/2005/8/layout/hierarchy1"/>
    <dgm:cxn modelId="{16BB7A55-C0E3-4B63-809F-3ED567584072}" type="presParOf" srcId="{CF076F84-3081-43AD-953D-973C2707A4F2}" destId="{AAA2D6D5-02E0-4AF9-8918-ADB23396FB30}" srcOrd="0" destOrd="0" presId="urn:microsoft.com/office/officeart/2005/8/layout/hierarchy1"/>
    <dgm:cxn modelId="{CDB3CE50-B8E3-4266-9F34-FC4BFC59C5F4}" type="presParOf" srcId="{CF076F84-3081-43AD-953D-973C2707A4F2}" destId="{8BC3FB47-44DA-426A-BD49-F813B10A7F30}" srcOrd="1" destOrd="0" presId="urn:microsoft.com/office/officeart/2005/8/layout/hierarchy1"/>
    <dgm:cxn modelId="{BA992CAA-02D7-447A-891B-008BF6EFA339}" type="presParOf" srcId="{FC31DEDF-464D-4BE5-A761-DCE33D1DD1D6}" destId="{AD721B49-77F1-4A27-9614-F3CC214DA90C}" srcOrd="1" destOrd="0" presId="urn:microsoft.com/office/officeart/2005/8/layout/hierarchy1"/>
    <dgm:cxn modelId="{A1EB4785-A7E2-4EC2-9551-0D56D560430E}" type="presParOf" srcId="{DD48270B-D3B7-4616-B60D-E08A09460C8D}" destId="{A731054E-B8CF-4E4C-9041-A978064035B4}" srcOrd="4" destOrd="0" presId="urn:microsoft.com/office/officeart/2005/8/layout/hierarchy1"/>
    <dgm:cxn modelId="{278CF0D8-EE79-47A9-8E9B-9238F9335934}" type="presParOf" srcId="{DD48270B-D3B7-4616-B60D-E08A09460C8D}" destId="{B07D9B3D-4B5D-4901-922F-7305A1E3B6AE}" srcOrd="5" destOrd="0" presId="urn:microsoft.com/office/officeart/2005/8/layout/hierarchy1"/>
    <dgm:cxn modelId="{187C35FD-7D19-439C-A113-48D456AA5567}" type="presParOf" srcId="{B07D9B3D-4B5D-4901-922F-7305A1E3B6AE}" destId="{0402695E-59D3-4702-B3CD-0427D515E381}" srcOrd="0" destOrd="0" presId="urn:microsoft.com/office/officeart/2005/8/layout/hierarchy1"/>
    <dgm:cxn modelId="{7261BB99-3520-4E23-A80D-ABF424AF19ED}" type="presParOf" srcId="{0402695E-59D3-4702-B3CD-0427D515E381}" destId="{376033AD-D2F7-4A8F-94A6-687FA6E9B607}" srcOrd="0" destOrd="0" presId="urn:microsoft.com/office/officeart/2005/8/layout/hierarchy1"/>
    <dgm:cxn modelId="{92DB82D2-4373-4735-BB84-7F022A1A690F}" type="presParOf" srcId="{0402695E-59D3-4702-B3CD-0427D515E381}" destId="{F7AB4E57-C665-4A40-A57A-37337EA2178A}" srcOrd="1" destOrd="0" presId="urn:microsoft.com/office/officeart/2005/8/layout/hierarchy1"/>
    <dgm:cxn modelId="{CF476BED-E437-4451-9203-AA2FB1D662A5}" type="presParOf" srcId="{B07D9B3D-4B5D-4901-922F-7305A1E3B6AE}" destId="{6BDF1739-06E8-4687-91CE-1ED6D1A1B2D5}" srcOrd="1" destOrd="0" presId="urn:microsoft.com/office/officeart/2005/8/layout/hierarchy1"/>
    <dgm:cxn modelId="{4AF661D5-408E-4802-9C3E-96CA1B44614C}" type="presParOf" srcId="{DD48270B-D3B7-4616-B60D-E08A09460C8D}" destId="{63C0EF6B-63A9-4818-99DF-49BB78FC86E4}" srcOrd="6" destOrd="0" presId="urn:microsoft.com/office/officeart/2005/8/layout/hierarchy1"/>
    <dgm:cxn modelId="{D1CBAFB2-38A1-4B82-8505-03831C50369B}" type="presParOf" srcId="{DD48270B-D3B7-4616-B60D-E08A09460C8D}" destId="{62A211A1-5521-45E2-9C67-E7DEA26551BE}" srcOrd="7" destOrd="0" presId="urn:microsoft.com/office/officeart/2005/8/layout/hierarchy1"/>
    <dgm:cxn modelId="{C0D5972F-F19C-4B19-A137-FD52FEFB20EF}" type="presParOf" srcId="{62A211A1-5521-45E2-9C67-E7DEA26551BE}" destId="{B2BF7DFC-D2F4-4931-B088-EAC6D8C78096}" srcOrd="0" destOrd="0" presId="urn:microsoft.com/office/officeart/2005/8/layout/hierarchy1"/>
    <dgm:cxn modelId="{372A3987-1D0C-4A9B-B0FF-253E78B4F1E7}" type="presParOf" srcId="{B2BF7DFC-D2F4-4931-B088-EAC6D8C78096}" destId="{4E3CDBF5-076A-4209-84F2-C9EDF2EFA267}" srcOrd="0" destOrd="0" presId="urn:microsoft.com/office/officeart/2005/8/layout/hierarchy1"/>
    <dgm:cxn modelId="{709B5BC5-CA8F-4D1C-9231-5A7DC3307C82}" type="presParOf" srcId="{B2BF7DFC-D2F4-4931-B088-EAC6D8C78096}" destId="{917010FE-E3EF-418C-8C08-CA352CD714F8}" srcOrd="1" destOrd="0" presId="urn:microsoft.com/office/officeart/2005/8/layout/hierarchy1"/>
    <dgm:cxn modelId="{6FC43219-B0F1-45ED-B3D5-433D32191C5E}" type="presParOf" srcId="{62A211A1-5521-45E2-9C67-E7DEA26551BE}" destId="{0FEB093B-1122-4B7F-876A-35BFE460465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254177-1ABE-424B-B433-B3313BA26C47}" type="datetimeFigureOut">
              <a:rPr lang="en-US" smtClean="0"/>
              <a:pPr/>
              <a:t>3/29/2014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4FF9B0-2764-45C4-85CE-9BF79DA32FF6}" type="slidenum">
              <a:rPr lang="en-US" smtClean="0"/>
              <a:pPr/>
              <a:t>‹#›</a:t>
            </a:fld>
            <a:endParaRPr lang="en-US" dirty="0"/>
          </a:p>
        </p:txBody>
      </p:sp>
    </p:spTree>
    <p:extLst>
      <p:ext uri="{BB962C8B-B14F-4D97-AF65-F5344CB8AC3E}">
        <p14:creationId xmlns:p14="http://schemas.microsoft.com/office/powerpoint/2010/main" val="5221719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E6F9B8CD-342D-4579-98EC-A8FD6B7370E1}" type="datetimeFigureOut">
              <a:rPr lang="en-US" smtClean="0"/>
              <a:pPr/>
              <a:t>3/29/2014</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11" name="Slide Number Placeholder 10"/>
          <p:cNvSpPr>
            <a:spLocks noGrp="1"/>
          </p:cNvSpPr>
          <p:nvPr>
            <p:ph type="sldNum" sz="quarter" idx="12"/>
          </p:nvPr>
        </p:nvSpPr>
        <p:spPr/>
        <p:txBody>
          <a:bodyPr/>
          <a:lstStyle>
            <a:extLst/>
          </a:lstStyle>
          <a:p>
            <a:fld id="{2BBB5E19-F10A-4C2F-BF6F-11C513378A2E}"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F9B8CD-342D-4579-98EC-A8FD6B7370E1}" type="datetimeFigureOut">
              <a:rPr lang="en-US" smtClean="0"/>
              <a:pPr/>
              <a:t>3/29/2014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2BBB5E19-F10A-4C2F-BF6F-11C513378A2E}"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F9B8CD-342D-4579-98EC-A8FD6B7370E1}" type="datetimeFigureOut">
              <a:rPr lang="en-US" smtClean="0"/>
              <a:pPr/>
              <a:t>3/29/2014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2BBB5E19-F10A-4C2F-BF6F-11C513378A2E}"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lgn="r" eaLnBrk="1" latinLnBrk="0" hangingPunct="1"/>
            <a:fld id="{E6F9B8CD-342D-4579-98EC-A8FD6B7370E1}" type="datetimeFigureOut">
              <a:rPr lang="en-US" smtClean="0"/>
              <a:pPr algn="r" eaLnBrk="1" latinLnBrk="0" hangingPunct="1"/>
              <a:t>3/29/2014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pPr algn="ctr" eaLnBrk="1" latinLnBrk="0" hangingPunct="1"/>
            <a:fld id="{2BBB5E19-F10A-4C2F-BF6F-11C513378A2E}" type="slidenum">
              <a:rPr kumimoji="0" lang="en-US" smtClean="0"/>
              <a:pPr algn="ct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F9B8CD-342D-4579-98EC-A8FD6B7370E1}" type="datetimeFigureOut">
              <a:rPr lang="en-US" smtClean="0"/>
              <a:pPr/>
              <a:t>3/29/2014</a:t>
            </a:fld>
            <a:endParaRPr lang="en-US" dirty="0"/>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2BBB5E19-F10A-4C2F-BF6F-11C513378A2E}"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F9B8CD-342D-4579-98EC-A8FD6B7370E1}" type="datetimeFigureOut">
              <a:rPr lang="en-US" smtClean="0"/>
              <a:pPr/>
              <a:t>3/29/2014</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fld id="{2BBB5E19-F10A-4C2F-BF6F-11C513378A2E}"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F9B8CD-342D-4579-98EC-A8FD6B7370E1}" type="datetimeFigureOut">
              <a:rPr lang="en-US" smtClean="0"/>
              <a:pPr/>
              <a:t>3/29/2014</a:t>
            </a:fld>
            <a:endParaRPr lang="en-US" dirty="0"/>
          </a:p>
        </p:txBody>
      </p:sp>
      <p:sp>
        <p:nvSpPr>
          <p:cNvPr id="8" name="Footer Placeholder 7"/>
          <p:cNvSpPr>
            <a:spLocks noGrp="1"/>
          </p:cNvSpPr>
          <p:nvPr>
            <p:ph type="ftr" sz="quarter" idx="11"/>
          </p:nvPr>
        </p:nvSpPr>
        <p:spPr/>
        <p:txBody>
          <a:bodyPr/>
          <a:lstStyle>
            <a:extLst/>
          </a:lstStyle>
          <a:p>
            <a:endParaRPr kumimoji="0" lang="en-US" dirty="0"/>
          </a:p>
        </p:txBody>
      </p:sp>
      <p:sp>
        <p:nvSpPr>
          <p:cNvPr id="9" name="Slide Number Placeholder 8"/>
          <p:cNvSpPr>
            <a:spLocks noGrp="1"/>
          </p:cNvSpPr>
          <p:nvPr>
            <p:ph type="sldNum" sz="quarter" idx="12"/>
          </p:nvPr>
        </p:nvSpPr>
        <p:spPr/>
        <p:txBody>
          <a:bodyPr/>
          <a:lstStyle>
            <a:extLst/>
          </a:lstStyle>
          <a:p>
            <a:fld id="{2BBB5E19-F10A-4C2F-BF6F-11C513378A2E}"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lgn="r" eaLnBrk="1" latinLnBrk="0" hangingPunct="1"/>
            <a:fld id="{E6F9B8CD-342D-4579-98EC-A8FD6B7370E1}" type="datetimeFigureOut">
              <a:rPr lang="en-US" smtClean="0"/>
              <a:pPr algn="r" eaLnBrk="1" latinLnBrk="0" hangingPunct="1"/>
              <a:t>3/29/2014</a:t>
            </a:fld>
            <a:endParaRPr lang="en-US" dirty="0"/>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pPr algn="ctr" eaLnBrk="1" latinLnBrk="0" hangingPunct="1"/>
            <a:fld id="{2BBB5E19-F10A-4C2F-BF6F-11C513378A2E}" type="slidenum">
              <a:rPr kumimoji="0" lang="en-US" smtClean="0"/>
              <a:pPr algn="ct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6F9B8CD-342D-4579-98EC-A8FD6B7370E1}" type="datetimeFigureOut">
              <a:rPr lang="en-US" smtClean="0"/>
              <a:pPr/>
              <a:t>3/29/2014</a:t>
            </a:fld>
            <a:endParaRPr lang="en-US" dirty="0"/>
          </a:p>
        </p:txBody>
      </p:sp>
      <p:sp>
        <p:nvSpPr>
          <p:cNvPr id="3" name="Footer Placeholder 2"/>
          <p:cNvSpPr>
            <a:spLocks noGrp="1"/>
          </p:cNvSpPr>
          <p:nvPr>
            <p:ph type="ftr" sz="quarter" idx="11"/>
          </p:nvPr>
        </p:nvSpPr>
        <p:spPr/>
        <p:txBody>
          <a:bodyPr/>
          <a:lstStyle>
            <a:extLst/>
          </a:lstStyle>
          <a:p>
            <a:endParaRPr kumimoji="0" lang="en-US" dirty="0"/>
          </a:p>
        </p:txBody>
      </p:sp>
      <p:sp>
        <p:nvSpPr>
          <p:cNvPr id="4" name="Slide Number Placeholder 3"/>
          <p:cNvSpPr>
            <a:spLocks noGrp="1"/>
          </p:cNvSpPr>
          <p:nvPr>
            <p:ph type="sldNum" sz="quarter" idx="12"/>
          </p:nvPr>
        </p:nvSpPr>
        <p:spPr/>
        <p:txBody>
          <a:bodyPr/>
          <a:lstStyle>
            <a:extLst/>
          </a:lstStyle>
          <a:p>
            <a:fld id="{2BBB5E19-F10A-4C2F-BF6F-11C513378A2E}"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lgn="r" eaLnBrk="1" latinLnBrk="0" hangingPunct="1"/>
            <a:fld id="{E6F9B8CD-342D-4579-98EC-A8FD6B7370E1}" type="datetimeFigureOut">
              <a:rPr lang="en-US" smtClean="0"/>
              <a:pPr algn="r" eaLnBrk="1" latinLnBrk="0" hangingPunct="1"/>
              <a:t>3/29/2014</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pPr algn="ctr" eaLnBrk="1" latinLnBrk="0" hangingPunct="1"/>
            <a:fld id="{2BBB5E19-F10A-4C2F-BF6F-11C513378A2E}" type="slidenum">
              <a:rPr kumimoji="0" lang="en-US" smtClean="0"/>
              <a:pPr algn="ctr" eaLnBrk="1" latinLnBrk="0" hangingPunct="1"/>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lgn="r" eaLnBrk="1" latinLnBrk="0" hangingPunct="1"/>
            <a:fld id="{E6F9B8CD-342D-4579-98EC-A8FD6B7370E1}" type="datetimeFigureOut">
              <a:rPr lang="en-US" smtClean="0"/>
              <a:pPr algn="r" eaLnBrk="1" latinLnBrk="0" hangingPunct="1"/>
              <a:t>3/29/2014</a:t>
            </a:fld>
            <a:endParaRPr lang="en-US" dirty="0"/>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p:txBody>
          <a:bodyPr/>
          <a:lstStyle>
            <a:extLst/>
          </a:lstStyle>
          <a:p>
            <a:pPr algn="ctr" eaLnBrk="1" latinLnBrk="0" hangingPunct="1"/>
            <a:fld id="{2BBB5E19-F10A-4C2F-BF6F-11C513378A2E}" type="slidenum">
              <a:rPr kumimoji="0" lang="en-US" smtClean="0"/>
              <a:pPr algn="ctr" eaLnBrk="1" latinLnBrk="0" hangingPunct="1"/>
              <a:t>‹#›</a:t>
            </a:fld>
            <a:endParaRPr kumimoji="0" lang="en-US"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r" eaLnBrk="1" latinLnBrk="0" hangingPunct="1"/>
            <a:fld id="{E6F9B8CD-342D-4579-98EC-A8FD6B7370E1}" type="datetimeFigureOut">
              <a:rPr lang="en-US" smtClean="0"/>
              <a:pPr algn="r" eaLnBrk="1" latinLnBrk="0" hangingPunct="1"/>
              <a:t>3/29/2014</a:t>
            </a:fld>
            <a:endParaRPr lang="en-US" dirty="0">
              <a:solidFill>
                <a:schemeClr val="tx2"/>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lgn="l" eaLnBrk="1" latinLnBrk="0" hangingPunct="1"/>
            <a:endParaRPr kumimoji="0" lang="en-US" dirty="0">
              <a:solidFill>
                <a:schemeClr val="tx2"/>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2362200"/>
            <a:ext cx="7010400" cy="1284762"/>
          </a:xfrm>
        </p:spPr>
        <p:txBody>
          <a:bodyPr>
            <a:noAutofit/>
          </a:bodyPr>
          <a:lstStyle/>
          <a:p>
            <a:pPr algn="ctr"/>
            <a:r>
              <a:rPr lang="ar-EG" sz="4000" dirty="0" smtClean="0">
                <a:solidFill>
                  <a:srgbClr val="0070C0"/>
                </a:solidFill>
                <a:cs typeface="AL-Mohanad" pitchFamily="2" charset="-78"/>
              </a:rPr>
              <a:t>مشروع تحديات التعلم المبكر والإعاقة</a:t>
            </a:r>
            <a:br>
              <a:rPr lang="ar-EG" sz="4000" dirty="0" smtClean="0">
                <a:solidFill>
                  <a:srgbClr val="0070C0"/>
                </a:solidFill>
                <a:cs typeface="AL-Mohanad" pitchFamily="2" charset="-78"/>
              </a:rPr>
            </a:br>
            <a:r>
              <a:rPr lang="ar-EG" sz="4000" dirty="0" smtClean="0">
                <a:solidFill>
                  <a:srgbClr val="0070C0"/>
                </a:solidFill>
                <a:cs typeface="AL-Mohanad" pitchFamily="2" charset="-78"/>
              </a:rPr>
              <a:t> </a:t>
            </a:r>
            <a:r>
              <a:rPr lang="ar-EG" sz="2000" dirty="0" smtClean="0">
                <a:solidFill>
                  <a:srgbClr val="0070C0"/>
                </a:solidFill>
                <a:cs typeface="AL-Mohanad" pitchFamily="2" charset="-78"/>
              </a:rPr>
              <a:t>إجتماع مجلس إدارة المشروع الثامن</a:t>
            </a:r>
            <a:r>
              <a:rPr lang="ar-KW" sz="2000" dirty="0" smtClean="0">
                <a:solidFill>
                  <a:srgbClr val="0070C0"/>
                </a:solidFill>
                <a:cs typeface="AL-Mohanad" pitchFamily="2" charset="-78"/>
              </a:rPr>
              <a:t> </a:t>
            </a:r>
            <a:endParaRPr lang="en-US" sz="4000" dirty="0">
              <a:solidFill>
                <a:srgbClr val="0070C0"/>
              </a:solidFill>
              <a:cs typeface="AL-Mohanad" pitchFamily="2" charset="-78"/>
            </a:endParaRPr>
          </a:p>
        </p:txBody>
      </p:sp>
      <p:sp>
        <p:nvSpPr>
          <p:cNvPr id="3" name="Subtitle 2"/>
          <p:cNvSpPr>
            <a:spLocks noGrp="1"/>
          </p:cNvSpPr>
          <p:nvPr>
            <p:ph type="subTitle" idx="1"/>
          </p:nvPr>
        </p:nvSpPr>
        <p:spPr>
          <a:xfrm>
            <a:off x="1828800" y="4876800"/>
            <a:ext cx="6172200" cy="1117122"/>
          </a:xfrm>
        </p:spPr>
        <p:txBody>
          <a:bodyPr>
            <a:normAutofit/>
          </a:bodyPr>
          <a:lstStyle/>
          <a:p>
            <a:pPr algn="ctr"/>
            <a:r>
              <a:rPr lang="ar-EG" sz="2400" dirty="0" smtClean="0">
                <a:solidFill>
                  <a:srgbClr val="0070C0"/>
                </a:solidFill>
                <a:cs typeface="AL-Mohanad" pitchFamily="2" charset="-78"/>
              </a:rPr>
              <a:t>الدكتور/ جاد البحيري</a:t>
            </a:r>
          </a:p>
          <a:p>
            <a:pPr algn="ctr"/>
            <a:r>
              <a:rPr lang="ar-EG" sz="2400" dirty="0" smtClean="0">
                <a:solidFill>
                  <a:srgbClr val="0070C0"/>
                </a:solidFill>
                <a:cs typeface="AL-Mohanad" pitchFamily="2" charset="-78"/>
              </a:rPr>
              <a:t>المدير الفني للمشروع </a:t>
            </a:r>
            <a:endParaRPr lang="en-GB" sz="2400" dirty="0" smtClean="0">
              <a:solidFill>
                <a:srgbClr val="0070C0"/>
              </a:solidFill>
              <a:cs typeface="AL-Mohanad" pitchFamily="2" charset="-78"/>
            </a:endParaRPr>
          </a:p>
        </p:txBody>
      </p:sp>
      <p:grpSp>
        <p:nvGrpSpPr>
          <p:cNvPr id="1026" name="Group 2"/>
          <p:cNvGrpSpPr>
            <a:grpSpLocks/>
          </p:cNvGrpSpPr>
          <p:nvPr/>
        </p:nvGrpSpPr>
        <p:grpSpPr bwMode="auto">
          <a:xfrm>
            <a:off x="457200" y="533400"/>
            <a:ext cx="1333500" cy="1714500"/>
            <a:chOff x="9900" y="900"/>
            <a:chExt cx="1530" cy="2700"/>
          </a:xfrm>
        </p:grpSpPr>
        <p:pic>
          <p:nvPicPr>
            <p:cNvPr id="1027" name="Picture 3" descr="bundp170mm[1]"/>
            <p:cNvPicPr>
              <a:picLocks noChangeAspect="1" noChangeArrowheads="1"/>
            </p:cNvPicPr>
            <p:nvPr/>
          </p:nvPicPr>
          <p:blipFill>
            <a:blip r:embed="rId3" cstate="print"/>
            <a:srcRect/>
            <a:stretch>
              <a:fillRect/>
            </a:stretch>
          </p:blipFill>
          <p:spPr bwMode="auto">
            <a:xfrm>
              <a:off x="10170" y="900"/>
              <a:ext cx="1022" cy="2072"/>
            </a:xfrm>
            <a:prstGeom prst="rect">
              <a:avLst/>
            </a:prstGeom>
            <a:noFill/>
            <a:ln w="9525">
              <a:noFill/>
              <a:miter lim="800000"/>
              <a:headEnd/>
              <a:tailEnd/>
            </a:ln>
          </p:spPr>
        </p:pic>
        <p:sp>
          <p:nvSpPr>
            <p:cNvPr id="1028" name="Text Box 4"/>
            <p:cNvSpPr txBox="1">
              <a:spLocks noChangeArrowheads="1"/>
            </p:cNvSpPr>
            <p:nvPr/>
          </p:nvSpPr>
          <p:spPr bwMode="auto">
            <a:xfrm>
              <a:off x="9900" y="3060"/>
              <a:ext cx="1530" cy="540"/>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rgbClr val="003399"/>
                  </a:solidFill>
                  <a:effectLst/>
                  <a:latin typeface="Tahoma" pitchFamily="34" charset="0"/>
                  <a:ea typeface="Arial" pitchFamily="34" charset="0"/>
                  <a:cs typeface="Myriad Pro" charset="0"/>
                </a:rPr>
                <a:t>KUWAIT</a:t>
              </a:r>
            </a:p>
            <a:p>
              <a:pPr marL="0" marR="0" lvl="0" indent="0" algn="ctr" defTabSz="914400" rtl="1"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rgbClr val="003399"/>
                  </a:solidFill>
                  <a:effectLst/>
                  <a:latin typeface="Arial" pitchFamily="34" charset="0"/>
                  <a:ea typeface="Arial" pitchFamily="34" charset="0"/>
                  <a:cs typeface="Myriad Pro" charset="0"/>
                </a:rPr>
                <a:t> </a:t>
              </a:r>
              <a:r>
                <a:rPr kumimoji="0" lang="ar-SA" sz="1400" b="1" i="0" u="none" strike="noStrike" cap="none" normalizeH="0" baseline="0" smtClean="0">
                  <a:ln>
                    <a:noFill/>
                  </a:ln>
                  <a:solidFill>
                    <a:srgbClr val="003399"/>
                  </a:solidFill>
                  <a:effectLst/>
                  <a:latin typeface="Arial" pitchFamily="34" charset="0"/>
                  <a:ea typeface="Arial" pitchFamily="34" charset="0"/>
                  <a:cs typeface="Arial" pitchFamily="34" charset="0"/>
                </a:rPr>
                <a:t>الكــــويت</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graphicFrame>
        <p:nvGraphicFramePr>
          <p:cNvPr id="1029" name="Object 5"/>
          <p:cNvGraphicFramePr>
            <a:graphicFrameLocks noChangeAspect="1"/>
          </p:cNvGraphicFramePr>
          <p:nvPr/>
        </p:nvGraphicFramePr>
        <p:xfrm>
          <a:off x="7086600" y="533400"/>
          <a:ext cx="1554162" cy="1279525"/>
        </p:xfrm>
        <a:graphic>
          <a:graphicData uri="http://schemas.openxmlformats.org/presentationml/2006/ole">
            <mc:AlternateContent xmlns:mc="http://schemas.openxmlformats.org/markup-compatibility/2006">
              <mc:Choice xmlns:v="urn:schemas-microsoft-com:vml" Requires="v">
                <p:oleObj spid="_x0000_s1048" name="Picture" r:id="rId4" imgW="673768" imgH="874295" progId="Word.Picture.8">
                  <p:embed/>
                </p:oleObj>
              </mc:Choice>
              <mc:Fallback>
                <p:oleObj name="Picture" r:id="rId4" imgW="673768" imgH="874295" progId="Word.Picture.8">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0" y="533400"/>
                        <a:ext cx="1554162" cy="1279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066800"/>
            <a:ext cx="8183880" cy="1051560"/>
          </a:xfrm>
        </p:spPr>
        <p:txBody>
          <a:bodyPr>
            <a:noAutofit/>
          </a:bodyPr>
          <a:lstStyle/>
          <a:p>
            <a:pPr algn="ctr"/>
            <a:r>
              <a:rPr lang="ar-EG" sz="2800" smtClean="0">
                <a:cs typeface="AL-Mohanad Bold" pitchFamily="2" charset="-78"/>
              </a:rPr>
              <a:t>6. الجمعية الكويتية لإختلافات التعلم (جمعية نفع عام)</a:t>
            </a:r>
            <a:br>
              <a:rPr lang="ar-EG" sz="2800" smtClean="0">
                <a:cs typeface="AL-Mohanad Bold" pitchFamily="2" charset="-78"/>
              </a:rPr>
            </a:br>
            <a:r>
              <a:rPr lang="ar-EG" sz="2800" smtClean="0">
                <a:cs typeface="AL-Mohanad Bold" pitchFamily="2" charset="-78"/>
              </a:rPr>
              <a:t> ممثل الجهة الوطنية المستفيدة : آمال الساير</a:t>
            </a:r>
            <a:br>
              <a:rPr lang="ar-EG" sz="2800" smtClean="0">
                <a:cs typeface="AL-Mohanad Bold" pitchFamily="2" charset="-78"/>
              </a:rPr>
            </a:br>
            <a:endParaRPr lang="en-US" sz="2800" dirty="0">
              <a:cs typeface="AL-Mohanad Bold" pitchFamily="2" charset="-78"/>
            </a:endParaRPr>
          </a:p>
        </p:txBody>
      </p:sp>
      <p:sp>
        <p:nvSpPr>
          <p:cNvPr id="3" name="Content Placeholder 2"/>
          <p:cNvSpPr>
            <a:spLocks noGrp="1"/>
          </p:cNvSpPr>
          <p:nvPr>
            <p:ph idx="1"/>
          </p:nvPr>
        </p:nvSpPr>
        <p:spPr>
          <a:xfrm>
            <a:off x="533400" y="15240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لإقامة مؤتمر حول تحديات التعلم وإضطرابات الإعاقات التعليمية (د./ هدى شعبان). </a:t>
            </a:r>
          </a:p>
          <a:p>
            <a:pPr marL="797814" lvl="1" indent="-514350" algn="just" rtl="1">
              <a:buFont typeface="+mj-lt"/>
              <a:buAutoNum type="arabicPeriod"/>
            </a:pPr>
            <a:r>
              <a:rPr lang="ar-EG" sz="1800" dirty="0" smtClean="0">
                <a:cs typeface="AL-Mohanad" pitchFamily="2" charset="-78"/>
              </a:rPr>
              <a:t>تم عقد المؤتمر الأول في نهاية ديسمبر 2010 برعاية صاحب السمو أمير البلاد حفظه الله. </a:t>
            </a:r>
          </a:p>
          <a:p>
            <a:pPr marL="797814" lvl="1" indent="-514350" algn="just" rtl="1">
              <a:buFont typeface="+mj-lt"/>
              <a:buAutoNum type="arabicPeriod"/>
            </a:pPr>
            <a:r>
              <a:rPr lang="ar-EG" sz="1800" dirty="0" smtClean="0">
                <a:cs typeface="AL-Mohanad" pitchFamily="2" charset="-78"/>
              </a:rPr>
              <a:t>المؤتمر الثاني في فبراير 2013 برعاية صاحب السمو أمير البلاد حفظه الله أيضاً. </a:t>
            </a:r>
          </a:p>
          <a:p>
            <a:pPr marL="514350" indent="-514350" algn="just" rtl="1">
              <a:buFont typeface="+mj-lt"/>
              <a:buAutoNum type="arabicPeriod"/>
            </a:pPr>
            <a:r>
              <a:rPr lang="ar-EG" sz="2200" dirty="0" smtClean="0">
                <a:cs typeface="AL-Mohanad" pitchFamily="2" charset="-78"/>
              </a:rPr>
              <a:t>ترجمة قانون الأفراد ذوي الإعاقة في دولة الكويت إلى اللغة الإنكليزية وتضمينه في دليل الجهات العاملة لدى الأشخاص ذوي الإعاقة. 	</a:t>
            </a:r>
          </a:p>
          <a:p>
            <a:pPr marL="797814" lvl="1" indent="-514350" algn="just" rtl="1">
              <a:buFont typeface="+mj-lt"/>
              <a:buAutoNum type="arabicPeriod"/>
            </a:pPr>
            <a:r>
              <a:rPr lang="ar-EG" sz="1800" dirty="0" smtClean="0">
                <a:cs typeface="AL-Mohanad" pitchFamily="2" charset="-78"/>
              </a:rPr>
              <a:t>الدليل الآن صدر منه ثلاث طبعات والطبعة الرابعة قيد الإنتهاء ويتم توزيعه مجاناً في كافة أنحاء الكويت. </a:t>
            </a:r>
          </a:p>
          <a:p>
            <a:pPr marL="514350" indent="-514350" algn="just" rtl="1">
              <a:buFont typeface="+mj-lt"/>
              <a:buAutoNum type="arabicPeriod"/>
            </a:pPr>
            <a:r>
              <a:rPr lang="ar-EG" sz="2200" dirty="0" smtClean="0">
                <a:cs typeface="AL-Mohanad" pitchFamily="2" charset="-78"/>
              </a:rPr>
              <a:t>تم تمديد عقد الخبيرة د./ هدى شعبان للعمل على انجاز حملة توعوية لاختلافات التعلم (التدريب داخل في هذه الحملة) وأيضاً وضع دراسة لإنشاء جائزة للمعلم المتميز في مجال اختلافات التعلم.</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929640"/>
            <a:ext cx="8183880" cy="1051560"/>
          </a:xfrm>
        </p:spPr>
        <p:txBody>
          <a:bodyPr>
            <a:noAutofit/>
          </a:bodyPr>
          <a:lstStyle/>
          <a:p>
            <a:pPr algn="ctr"/>
            <a:r>
              <a:rPr lang="ar-EG" sz="2800" dirty="0" smtClean="0">
                <a:cs typeface="AL-Mohanad Bold" pitchFamily="2" charset="-78"/>
              </a:rPr>
              <a:t>7. الهيئة العامة لشئون ذوي الإعاقة (جهة حكومية)</a:t>
            </a:r>
            <a:br>
              <a:rPr lang="ar-EG" sz="2800" dirty="0" smtClean="0">
                <a:cs typeface="AL-Mohanad Bold" pitchFamily="2" charset="-78"/>
              </a:rPr>
            </a:br>
            <a:r>
              <a:rPr lang="ar-EG" sz="2800" dirty="0" smtClean="0">
                <a:cs typeface="AL-Mohanad Bold" pitchFamily="2" charset="-78"/>
              </a:rPr>
              <a:t> ممثل الجهة الوطنية المستفيدة : د./ جاسم التمار </a:t>
            </a:r>
            <a:br>
              <a:rPr lang="ar-EG" sz="2800" dirty="0" smtClean="0">
                <a:cs typeface="AL-Mohanad Bold" pitchFamily="2" charset="-78"/>
              </a:rPr>
            </a:br>
            <a:endParaRPr lang="en-US" sz="2800" dirty="0">
              <a:cs typeface="AL-Mohanad Bold" pitchFamily="2" charset="-78"/>
            </a:endParaRPr>
          </a:p>
        </p:txBody>
      </p:sp>
      <p:sp>
        <p:nvSpPr>
          <p:cNvPr id="3" name="Content Placeholder 2"/>
          <p:cNvSpPr>
            <a:spLocks noGrp="1"/>
          </p:cNvSpPr>
          <p:nvPr>
            <p:ph idx="1"/>
          </p:nvPr>
        </p:nvSpPr>
        <p:spPr>
          <a:xfrm>
            <a:off x="533400" y="15240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لوضع معايير تحديد الإعاقات السمعية للمساهمة في وضع معايير محددة بالتعاون مع لجان الهيئة للحد من ظاهرة مدعي الإعاقة (د./ حسام سني البهاء طلعت). </a:t>
            </a:r>
          </a:p>
          <a:p>
            <a:pPr marL="514350" indent="-514350" algn="just" rtl="1">
              <a:buFont typeface="+mj-lt"/>
              <a:buAutoNum type="arabicPeriod"/>
            </a:pPr>
            <a:r>
              <a:rPr lang="ar-EG" sz="2200" dirty="0" smtClean="0">
                <a:cs typeface="AL-Mohanad" pitchFamily="2" charset="-78"/>
              </a:rPr>
              <a:t>خبير لوضع معايير تحديد الإعاقات الحركية للمساهمة في وضع معايير محددة بالتعاون مع لجان الهيئة للحد من ظاهرة مدعي الإعاقة (د./ علي الفاتح السنوسي).  </a:t>
            </a:r>
            <a:endParaRPr lang="ar-EG" sz="1800" dirty="0" smtClean="0">
              <a:cs typeface="AL-Mohanad"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929640"/>
            <a:ext cx="8183880" cy="1051560"/>
          </a:xfrm>
        </p:spPr>
        <p:txBody>
          <a:bodyPr>
            <a:noAutofit/>
          </a:bodyPr>
          <a:lstStyle/>
          <a:p>
            <a:pPr algn="ctr"/>
            <a:r>
              <a:rPr lang="ar-EG" sz="2800" dirty="0" smtClean="0">
                <a:cs typeface="AL-Mohanad Bold" pitchFamily="2" charset="-78"/>
              </a:rPr>
              <a:t>8. مركز التدخل المبكر ، وزارة الشئون الاجتماعية والعمل (جهة حكومية) </a:t>
            </a:r>
            <a:br>
              <a:rPr lang="ar-EG" sz="2800" dirty="0" smtClean="0">
                <a:cs typeface="AL-Mohanad Bold" pitchFamily="2" charset="-78"/>
              </a:rPr>
            </a:br>
            <a:endParaRPr lang="en-US" sz="2800" dirty="0">
              <a:cs typeface="AL-Mohanad Bold" pitchFamily="2" charset="-78"/>
            </a:endParaRPr>
          </a:p>
        </p:txBody>
      </p:sp>
      <p:sp>
        <p:nvSpPr>
          <p:cNvPr id="3" name="Content Placeholder 2"/>
          <p:cNvSpPr>
            <a:spLocks noGrp="1"/>
          </p:cNvSpPr>
          <p:nvPr>
            <p:ph idx="1"/>
          </p:nvPr>
        </p:nvSpPr>
        <p:spPr>
          <a:xfrm>
            <a:off x="533400" y="15240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لعمل برنامج علاجي وتدريبي مكثف للعاملين بمركز التدخل المبكر التابع لوزارة الشئون الاجتماعية والعمل على كيفية التشخيص وكيفية كتابة التقارير النفسية التشخيصية وكيفية مقابلة أولياء الأمور وكيفية تقديم برنامج علاجي مكثف للحالات التي ترد للمركز (د./ فاطمة عياد).  </a:t>
            </a:r>
            <a:endParaRPr lang="ar-EG" sz="1800" dirty="0" smtClean="0">
              <a:cs typeface="AL-Mohanad"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929640"/>
            <a:ext cx="8183880" cy="1051560"/>
          </a:xfrm>
        </p:spPr>
        <p:txBody>
          <a:bodyPr>
            <a:noAutofit/>
          </a:bodyPr>
          <a:lstStyle/>
          <a:p>
            <a:pPr algn="ctr"/>
            <a:r>
              <a:rPr lang="ar-EG" sz="2800" dirty="0" smtClean="0">
                <a:cs typeface="AL-Mohanad Bold" pitchFamily="2" charset="-78"/>
              </a:rPr>
              <a:t>9. وزارة التربية (جهة حكومية) </a:t>
            </a:r>
            <a:br>
              <a:rPr lang="ar-EG" sz="2800" dirty="0" smtClean="0">
                <a:cs typeface="AL-Mohanad Bold" pitchFamily="2" charset="-78"/>
              </a:rPr>
            </a:br>
            <a:r>
              <a:rPr lang="ar-EG" sz="2800" dirty="0" smtClean="0">
                <a:cs typeface="AL-Mohanad Bold" pitchFamily="2" charset="-78"/>
              </a:rPr>
              <a:t> ممثل الجهة الوطنية المستفيدة: أ./ محمد الكندري </a:t>
            </a:r>
            <a:br>
              <a:rPr lang="ar-EG" sz="2800" dirty="0" smtClean="0">
                <a:cs typeface="AL-Mohanad Bold" pitchFamily="2" charset="-78"/>
              </a:rPr>
            </a:br>
            <a:endParaRPr lang="en-US" sz="2800" dirty="0">
              <a:cs typeface="AL-Mohanad Bold" pitchFamily="2" charset="-78"/>
            </a:endParaRPr>
          </a:p>
        </p:txBody>
      </p:sp>
      <p:sp>
        <p:nvSpPr>
          <p:cNvPr id="3" name="Content Placeholder 2"/>
          <p:cNvSpPr>
            <a:spLocks noGrp="1"/>
          </p:cNvSpPr>
          <p:nvPr>
            <p:ph idx="1"/>
          </p:nvPr>
        </p:nvSpPr>
        <p:spPr>
          <a:xfrm>
            <a:off x="533400" y="15240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لوضع دراسة إستراتيجية لإنشاء مركز معلومات خاص بالطلاب ذوي الإعاقة تابع لوزارة التربية يعمل على تجميع المعلومات ونشر التوعية وتقييم البرامج العلاجية والتشخيصية التي توفرها وزارة التربية لطلابها ذوي الإعاقة (د./ طارق الشطي). </a:t>
            </a:r>
          </a:p>
          <a:p>
            <a:pPr marL="514350" indent="-514350" algn="just" rtl="1">
              <a:buFont typeface="+mj-lt"/>
              <a:buAutoNum type="arabicPeriod"/>
            </a:pPr>
            <a:r>
              <a:rPr lang="ar-EG" sz="2200" dirty="0" smtClean="0">
                <a:cs typeface="AL-Mohanad" pitchFamily="2" charset="-78"/>
              </a:rPr>
              <a:t>خبير لوضع أساسيات منهج للطلاب بطيئ التعلم في المرحلة الثانوية لدراسة كيفية قبول هؤلاء الأطلاب وتوفير الخدمات التعليمية لهم (د./ صاهود العنزي). </a:t>
            </a:r>
            <a:endParaRPr lang="ar-EG" sz="1800" dirty="0" smtClean="0">
              <a:cs typeface="AL-Mohanad"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929640"/>
            <a:ext cx="8183880" cy="1051560"/>
          </a:xfrm>
        </p:spPr>
        <p:txBody>
          <a:bodyPr>
            <a:noAutofit/>
          </a:bodyPr>
          <a:lstStyle/>
          <a:p>
            <a:pPr algn="ctr"/>
            <a:r>
              <a:rPr lang="ar-EG" sz="2800" dirty="0" smtClean="0">
                <a:cs typeface="AL-Mohanad Bold" pitchFamily="2" charset="-78"/>
              </a:rPr>
              <a:t>10. مركز الأمراض الوراثية، وزارة الصحة (جهة حكومية) </a:t>
            </a:r>
            <a:br>
              <a:rPr lang="ar-EG" sz="2800" dirty="0" smtClean="0">
                <a:cs typeface="AL-Mohanad Bold" pitchFamily="2" charset="-78"/>
              </a:rPr>
            </a:br>
            <a:r>
              <a:rPr lang="ar-EG" sz="2800" dirty="0" smtClean="0">
                <a:cs typeface="AL-Mohanad Bold" pitchFamily="2" charset="-78"/>
              </a:rPr>
              <a:t> ممثل الجهة الوطنية المستفيدة : د./ ليلى بستكي</a:t>
            </a:r>
            <a:br>
              <a:rPr lang="ar-EG" sz="2800" dirty="0" smtClean="0">
                <a:cs typeface="AL-Mohanad Bold" pitchFamily="2" charset="-78"/>
              </a:rPr>
            </a:br>
            <a:endParaRPr lang="en-US" sz="2800" dirty="0">
              <a:cs typeface="AL-Mohanad Bold" pitchFamily="2" charset="-78"/>
            </a:endParaRPr>
          </a:p>
        </p:txBody>
      </p:sp>
      <p:sp>
        <p:nvSpPr>
          <p:cNvPr id="3" name="Content Placeholder 2"/>
          <p:cNvSpPr>
            <a:spLocks noGrp="1"/>
          </p:cNvSpPr>
          <p:nvPr>
            <p:ph idx="1"/>
          </p:nvPr>
        </p:nvSpPr>
        <p:spPr>
          <a:xfrm>
            <a:off x="533400" y="15240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لتشغيل أحدث الأجهزة الخاصة بإكتشاف الأمراض الوراثية الخاصة بالإعاقة للأطفال حديثي الولادة وقبل الولادة للتعرف على الأمراض الوراثية ذات الصلة مبكراً والتوعية عنها وعلاجها مبكراً. </a:t>
            </a:r>
          </a:p>
          <a:p>
            <a:pPr marL="797814" lvl="1" indent="-514350" algn="just" rtl="1">
              <a:buFont typeface="+mj-lt"/>
              <a:buAutoNum type="arabicPeriod"/>
            </a:pPr>
            <a:r>
              <a:rPr lang="ar-EG" sz="1400" dirty="0" smtClean="0">
                <a:cs typeface="AL-Mohanad" pitchFamily="2" charset="-78"/>
              </a:rPr>
              <a:t>تم التنسيق مع الجهة الوطنية المستفيدة والإعلان عن الإستشارة والتقدم لها ولكن نظراً لإعتذار الخبير الذي وقع الأختيار عليه من قبول العرض ورفض الجهة الوطنية المستفيدة الخبير الثاني والثالث تبعاً لجدول المفاضلة، لم يتم بدء العمل في هذه الإستشارة.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929640"/>
            <a:ext cx="8183880" cy="1051560"/>
          </a:xfrm>
        </p:spPr>
        <p:txBody>
          <a:bodyPr>
            <a:normAutofit/>
          </a:bodyPr>
          <a:lstStyle/>
          <a:p>
            <a:pPr algn="ctr" rtl="1"/>
            <a:r>
              <a:rPr lang="ar-EG" sz="2800" dirty="0" smtClean="0">
                <a:cs typeface="AL-Mohanad Bold" pitchFamily="2" charset="-78"/>
              </a:rPr>
              <a:t>11. مستشفى الطب النفسي، وزارة الصحة (جهة حكومية) </a:t>
            </a:r>
            <a:br>
              <a:rPr lang="ar-EG" sz="2800" dirty="0" smtClean="0">
                <a:cs typeface="AL-Mohanad Bold" pitchFamily="2" charset="-78"/>
              </a:rPr>
            </a:br>
            <a:endParaRPr lang="en-US" sz="2800" dirty="0">
              <a:cs typeface="AL-Mohanad Bold" pitchFamily="2" charset="-78"/>
            </a:endParaRPr>
          </a:p>
        </p:txBody>
      </p:sp>
      <p:sp>
        <p:nvSpPr>
          <p:cNvPr id="3" name="Content Placeholder 2"/>
          <p:cNvSpPr>
            <a:spLocks noGrp="1"/>
          </p:cNvSpPr>
          <p:nvPr>
            <p:ph idx="1"/>
          </p:nvPr>
        </p:nvSpPr>
        <p:spPr>
          <a:xfrm>
            <a:off x="533400" y="15240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لعمل دراسة وبناء برنامج تدريبي حول تدريب الأطباء وموفري الخدمة والاختصاصيين النفسيين على الإضطرابات النفسية لدي الأشخاص ذوي الإعاقة (د. غنيم الفايز). </a:t>
            </a:r>
          </a:p>
          <a:p>
            <a:pPr marL="797814" lvl="1" indent="-514350" algn="just" rtl="1">
              <a:buFont typeface="+mj-lt"/>
              <a:buAutoNum type="arabicPeriod"/>
            </a:pPr>
            <a:r>
              <a:rPr lang="ar-EG" sz="1600" dirty="0" smtClean="0">
                <a:cs typeface="AL-Mohanad" pitchFamily="2" charset="-78"/>
              </a:rPr>
              <a:t>تم التنسيق مع الجهة الوطنية المستفيدة والإعلان عن الإستشارة والتقدم لها وحضور ممثل الجهة الوطنية المستفيدة ولكن نظراً لعدم وجود مخصصات في الميزانية، تم تأجيل البت في الطلب حتى الإنتاء من استقبال الرد الخاص حول طلب تعزيز ميزانية المشروع.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01040"/>
            <a:ext cx="8183880" cy="1051560"/>
          </a:xfrm>
        </p:spPr>
        <p:txBody>
          <a:bodyPr>
            <a:normAutofit fontScale="90000"/>
          </a:bodyPr>
          <a:lstStyle/>
          <a:p>
            <a:pPr algn="ctr"/>
            <a:r>
              <a:rPr lang="ar-EG" sz="2800" dirty="0" smtClean="0">
                <a:cs typeface="AL-Mohanad Bold" pitchFamily="2" charset="-78"/>
              </a:rPr>
              <a:t>12. كلية العلوم الاجتماعية، جامعة الكويت (جهة حكومية)</a:t>
            </a:r>
            <a:br>
              <a:rPr lang="ar-EG" sz="2800" dirty="0" smtClean="0">
                <a:cs typeface="AL-Mohanad Bold" pitchFamily="2" charset="-78"/>
              </a:rPr>
            </a:br>
            <a:r>
              <a:rPr lang="ar-EG" sz="2400" dirty="0" smtClean="0">
                <a:cs typeface="AL-Mohanad Bold" pitchFamily="2" charset="-78"/>
              </a:rPr>
              <a:t> ممثل الجهة الوطنية المستفيدة: د. عبد الرضا أسيري</a:t>
            </a:r>
            <a:r>
              <a:rPr lang="ar-EG" sz="2800" dirty="0" smtClean="0">
                <a:cs typeface="AL-Mohanad Bold" pitchFamily="2" charset="-78"/>
              </a:rPr>
              <a:t> </a:t>
            </a:r>
            <a:br>
              <a:rPr lang="ar-EG" sz="2800" dirty="0" smtClean="0">
                <a:cs typeface="AL-Mohanad Bold" pitchFamily="2" charset="-78"/>
              </a:rPr>
            </a:br>
            <a:endParaRPr lang="en-US" sz="2800" dirty="0">
              <a:cs typeface="AL-Mohanad Bold" pitchFamily="2" charset="-78"/>
            </a:endParaRPr>
          </a:p>
        </p:txBody>
      </p:sp>
      <p:sp>
        <p:nvSpPr>
          <p:cNvPr id="3" name="Content Placeholder 2"/>
          <p:cNvSpPr>
            <a:spLocks noGrp="1"/>
          </p:cNvSpPr>
          <p:nvPr>
            <p:ph idx="1"/>
          </p:nvPr>
        </p:nvSpPr>
        <p:spPr>
          <a:xfrm>
            <a:off x="533400" y="19812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لتدريب الكفاءات الوطنية حول سبل تشخيص وعلاج الطلاب ذوي الإعاقة لدى وزارة التربية، (د./ أمثال الحويلة) </a:t>
            </a:r>
          </a:p>
          <a:p>
            <a:pPr marL="797814" lvl="1" indent="-514350" algn="just" rtl="1">
              <a:buFont typeface="+mj-lt"/>
              <a:buAutoNum type="arabicPeriod"/>
            </a:pPr>
            <a:r>
              <a:rPr lang="ar-EG" sz="1600" dirty="0" smtClean="0">
                <a:cs typeface="AL-Mohanad" pitchFamily="2" charset="-78"/>
              </a:rPr>
              <a:t>تم التنسيق مع الجهة الوطنية المستفيدة والإعلان عن الإستشارة والتقدم لها وحضور ممثل الجهة الوطنية المستفيدة ولكن نظراً لعدم وجود مخصصات في الميزانية، تم تأجيل البت في الطلب حتى الإنتاء من استقبال الرد الخاص حول طلب تعزيز ميزانية المشروع.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822960"/>
          </a:xfrm>
        </p:spPr>
        <p:txBody>
          <a:bodyPr/>
          <a:lstStyle/>
          <a:p>
            <a:pPr algn="ctr"/>
            <a:r>
              <a:rPr lang="ar-EG" dirty="0" smtClean="0">
                <a:cs typeface="AL-Mohanad Bold" pitchFamily="2" charset="-78"/>
              </a:rPr>
              <a:t>احصائيات عامة حول المشروع </a:t>
            </a:r>
            <a:endParaRPr lang="en-US" dirty="0">
              <a:cs typeface="AL-Mohanad Bold" pitchFamily="2" charset="-78"/>
            </a:endParaRPr>
          </a:p>
        </p:txBody>
      </p:sp>
      <p:graphicFrame>
        <p:nvGraphicFramePr>
          <p:cNvPr id="4" name="Content Placeholder 3"/>
          <p:cNvGraphicFramePr>
            <a:graphicFrameLocks noGrp="1"/>
          </p:cNvGraphicFramePr>
          <p:nvPr>
            <p:ph idx="1"/>
          </p:nvPr>
        </p:nvGraphicFramePr>
        <p:xfrm>
          <a:off x="457200" y="1371601"/>
          <a:ext cx="8229601" cy="5333999"/>
        </p:xfrm>
        <a:graphic>
          <a:graphicData uri="http://schemas.openxmlformats.org/drawingml/2006/table">
            <a:tbl>
              <a:tblPr firstRow="1" bandRow="1">
                <a:tableStyleId>{5C22544A-7EE6-4342-B048-85BDC9FD1C3A}</a:tableStyleId>
              </a:tblPr>
              <a:tblGrid>
                <a:gridCol w="2705891"/>
                <a:gridCol w="2601906"/>
                <a:gridCol w="1030780"/>
                <a:gridCol w="1891024"/>
              </a:tblGrid>
              <a:tr h="481262">
                <a:tc>
                  <a:txBody>
                    <a:bodyPr/>
                    <a:lstStyle/>
                    <a:p>
                      <a:pPr algn="ctr"/>
                      <a:r>
                        <a:rPr lang="ar-EG" sz="1400" dirty="0" smtClean="0">
                          <a:cs typeface="AL-Mohanad Bold" pitchFamily="2" charset="-78"/>
                        </a:rPr>
                        <a:t>نوع الجهة الوطنية المستفيدة</a:t>
                      </a:r>
                      <a:endParaRPr lang="en-US" sz="1400" dirty="0">
                        <a:cs typeface="AL-Mohanad Bold" pitchFamily="2" charset="-78"/>
                      </a:endParaRPr>
                    </a:p>
                  </a:txBody>
                  <a:tcPr/>
                </a:tc>
                <a:tc>
                  <a:txBody>
                    <a:bodyPr/>
                    <a:lstStyle/>
                    <a:p>
                      <a:pPr algn="ctr"/>
                      <a:r>
                        <a:rPr lang="ar-EG" sz="1400" dirty="0" smtClean="0">
                          <a:cs typeface="AL-Mohanad Bold" pitchFamily="2" charset="-78"/>
                        </a:rPr>
                        <a:t>الجهة الوطنية المستفيدة</a:t>
                      </a:r>
                      <a:endParaRPr lang="en-US" sz="1400" dirty="0">
                        <a:cs typeface="AL-Mohanad Bold" pitchFamily="2" charset="-78"/>
                      </a:endParaRPr>
                    </a:p>
                  </a:txBody>
                  <a:tcPr/>
                </a:tc>
                <a:tc>
                  <a:txBody>
                    <a:bodyPr/>
                    <a:lstStyle/>
                    <a:p>
                      <a:pPr algn="ctr"/>
                      <a:r>
                        <a:rPr lang="ar-EG" sz="1400" dirty="0" smtClean="0">
                          <a:cs typeface="AL-Mohanad Bold" pitchFamily="2" charset="-78"/>
                        </a:rPr>
                        <a:t>الجنسية</a:t>
                      </a:r>
                      <a:endParaRPr lang="en-US" sz="1400" dirty="0">
                        <a:cs typeface="AL-Mohanad Bold" pitchFamily="2" charset="-78"/>
                      </a:endParaRPr>
                    </a:p>
                  </a:txBody>
                  <a:tcPr/>
                </a:tc>
                <a:tc>
                  <a:txBody>
                    <a:bodyPr/>
                    <a:lstStyle/>
                    <a:p>
                      <a:pPr algn="ctr"/>
                      <a:r>
                        <a:rPr lang="ar-EG" sz="1400" dirty="0" smtClean="0">
                          <a:cs typeface="AL-Mohanad Bold" pitchFamily="2" charset="-78"/>
                        </a:rPr>
                        <a:t>الخبير</a:t>
                      </a:r>
                      <a:endParaRPr lang="en-US" sz="1400" dirty="0">
                        <a:cs typeface="AL-Mohanad Bold" pitchFamily="2" charset="-78"/>
                      </a:endParaRPr>
                    </a:p>
                  </a:txBody>
                  <a:tcPr/>
                </a:tc>
              </a:tr>
              <a:tr h="280737">
                <a:tc>
                  <a:txBody>
                    <a:bodyPr/>
                    <a:lstStyle/>
                    <a:p>
                      <a:pPr algn="r"/>
                      <a:r>
                        <a:rPr lang="ar-EG" sz="1200" dirty="0" smtClean="0">
                          <a:cs typeface="AL-Mohanad" pitchFamily="2" charset="-78"/>
                        </a:rPr>
                        <a:t>برنامج</a:t>
                      </a:r>
                      <a:r>
                        <a:rPr lang="ar-EG" sz="1200" baseline="0" dirty="0" smtClean="0">
                          <a:cs typeface="AL-Mohanad" pitchFamily="2" charset="-78"/>
                        </a:rPr>
                        <a:t> الأمم المتحدة</a:t>
                      </a:r>
                      <a:endParaRPr lang="en-US" sz="1200" dirty="0">
                        <a:cs typeface="AL-Mohanad" pitchFamily="2" charset="-78"/>
                      </a:endParaRPr>
                    </a:p>
                  </a:txBody>
                  <a:tcPr/>
                </a:tc>
                <a:tc>
                  <a:txBody>
                    <a:bodyPr/>
                    <a:lstStyle/>
                    <a:p>
                      <a:pPr algn="r"/>
                      <a:r>
                        <a:rPr lang="ar-EG" sz="1200" dirty="0" smtClean="0">
                          <a:cs typeface="AL-Mohanad" pitchFamily="2" charset="-78"/>
                        </a:rPr>
                        <a:t>مدير المشروع</a:t>
                      </a:r>
                      <a:endParaRPr lang="en-US" sz="1200" dirty="0">
                        <a:cs typeface="AL-Mohanad" pitchFamily="2" charset="-78"/>
                      </a:endParaRPr>
                    </a:p>
                  </a:txBody>
                  <a:tcPr/>
                </a:tc>
                <a:tc>
                  <a:txBody>
                    <a:bodyPr/>
                    <a:lstStyle/>
                    <a:p>
                      <a:pPr algn="r"/>
                      <a:r>
                        <a:rPr lang="ar-EG" sz="1200" dirty="0" smtClean="0">
                          <a:cs typeface="AL-Mohanad" pitchFamily="2" charset="-78"/>
                        </a:rPr>
                        <a:t>بريطاني</a:t>
                      </a:r>
                      <a:endParaRPr lang="en-US" sz="1200" dirty="0">
                        <a:cs typeface="AL-Mohanad" pitchFamily="2" charset="-78"/>
                      </a:endParaRPr>
                    </a:p>
                  </a:txBody>
                  <a:tcPr/>
                </a:tc>
                <a:tc>
                  <a:txBody>
                    <a:bodyPr/>
                    <a:lstStyle/>
                    <a:p>
                      <a:pPr algn="r"/>
                      <a:r>
                        <a:rPr lang="ar-EG" sz="1200" dirty="0" smtClean="0">
                          <a:cs typeface="AL-Mohanad" pitchFamily="2" charset="-78"/>
                        </a:rPr>
                        <a:t>د./ جاد البحيري</a:t>
                      </a:r>
                      <a:endParaRPr lang="en-US" sz="1200" dirty="0">
                        <a:cs typeface="AL-Mohanad" pitchFamily="2" charset="-78"/>
                      </a:endParaRPr>
                    </a:p>
                  </a:txBody>
                  <a:tcPr/>
                </a:tc>
              </a:tr>
              <a:tr h="296779">
                <a:tc>
                  <a:txBody>
                    <a:bodyPr/>
                    <a:lstStyle/>
                    <a:p>
                      <a:pPr algn="r"/>
                      <a:r>
                        <a:rPr lang="ar-EG" sz="1200" dirty="0" smtClean="0">
                          <a:cs typeface="AL-Mohanad" pitchFamily="2" charset="-78"/>
                        </a:rPr>
                        <a:t>نفع عام</a:t>
                      </a:r>
                      <a:endParaRPr lang="en-US" sz="1200" dirty="0">
                        <a:cs typeface="AL-Mohanad" pitchFamily="2" charset="-78"/>
                      </a:endParaRPr>
                    </a:p>
                  </a:txBody>
                  <a:tcPr/>
                </a:tc>
                <a:tc>
                  <a:txBody>
                    <a:bodyPr/>
                    <a:lstStyle/>
                    <a:p>
                      <a:pPr algn="r"/>
                      <a:r>
                        <a:rPr lang="ar-EG" sz="1200" dirty="0" smtClean="0">
                          <a:cs typeface="AL-Mohanad" pitchFamily="2" charset="-78"/>
                        </a:rPr>
                        <a:t>الجمعية</a:t>
                      </a:r>
                      <a:r>
                        <a:rPr lang="ar-EG" sz="1200" baseline="0" dirty="0" smtClean="0">
                          <a:cs typeface="AL-Mohanad" pitchFamily="2" charset="-78"/>
                        </a:rPr>
                        <a:t> الكويتية للدسلكسيا</a:t>
                      </a:r>
                      <a:endParaRPr lang="en-US" sz="1200" dirty="0">
                        <a:cs typeface="AL-Mohanad" pitchFamily="2" charset="-78"/>
                      </a:endParaRPr>
                    </a:p>
                  </a:txBody>
                  <a:tcPr/>
                </a:tc>
                <a:tc>
                  <a:txBody>
                    <a:bodyPr/>
                    <a:lstStyle/>
                    <a:p>
                      <a:pPr algn="r"/>
                      <a:r>
                        <a:rPr lang="ar-EG" sz="1200" dirty="0" smtClean="0">
                          <a:cs typeface="AL-Mohanad" pitchFamily="2" charset="-78"/>
                        </a:rPr>
                        <a:t>مصرية</a:t>
                      </a:r>
                      <a:endParaRPr lang="en-US" sz="1200" dirty="0">
                        <a:cs typeface="AL-Mohanad" pitchFamily="2" charset="-78"/>
                      </a:endParaRPr>
                    </a:p>
                  </a:txBody>
                  <a:tcPr/>
                </a:tc>
                <a:tc>
                  <a:txBody>
                    <a:bodyPr/>
                    <a:lstStyle/>
                    <a:p>
                      <a:pPr algn="r"/>
                      <a:r>
                        <a:rPr lang="ar-EG" sz="1200" dirty="0" smtClean="0">
                          <a:cs typeface="AL-Mohanad" pitchFamily="2" charset="-78"/>
                        </a:rPr>
                        <a:t>د./</a:t>
                      </a:r>
                      <a:r>
                        <a:rPr lang="ar-EG" sz="1200" baseline="0" dirty="0" smtClean="0">
                          <a:cs typeface="AL-Mohanad" pitchFamily="2" charset="-78"/>
                        </a:rPr>
                        <a:t> فتحية عبد الرؤف</a:t>
                      </a:r>
                      <a:endParaRPr lang="en-US" sz="1200" dirty="0">
                        <a:cs typeface="AL-Mohanad" pitchFamily="2" charset="-78"/>
                      </a:endParaRPr>
                    </a:p>
                  </a:txBody>
                  <a:tcPr/>
                </a:tc>
              </a:tr>
              <a:tr h="304800">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نفع عام</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الجمعية الكويتية للتوحد</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كويتي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د./ طارق الشطي</a:t>
                      </a:r>
                      <a:endParaRPr kumimoji="0" lang="en-US" sz="1200" kern="1200" dirty="0" smtClean="0">
                        <a:solidFill>
                          <a:schemeClr val="dk1"/>
                        </a:solidFill>
                        <a:latin typeface="+mn-lt"/>
                        <a:ea typeface="+mn-ea"/>
                        <a:cs typeface="AL-Mohanad" pitchFamily="2" charset="-78"/>
                      </a:endParaRPr>
                    </a:p>
                  </a:txBody>
                  <a:tcPr/>
                </a:tc>
              </a:tr>
              <a:tr h="304800">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نفع عام</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الجمعية الكويتية لحماية الطفل</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كويتي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د./ غنيم الفايز</a:t>
                      </a:r>
                      <a:endParaRPr kumimoji="0" lang="en-US" sz="1200" kern="1200" dirty="0" smtClean="0">
                        <a:solidFill>
                          <a:schemeClr val="dk1"/>
                        </a:solidFill>
                        <a:latin typeface="+mn-lt"/>
                        <a:ea typeface="+mn-ea"/>
                        <a:cs typeface="AL-Mohanad" pitchFamily="2" charset="-78"/>
                      </a:endParaRPr>
                    </a:p>
                  </a:txBody>
                  <a:tcPr/>
                </a:tc>
              </a:tr>
              <a:tr h="304800">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نفع عام</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الجمعية الكويتية للمعلمين</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كويتي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د./ لطيفة الكندري</a:t>
                      </a:r>
                      <a:endParaRPr kumimoji="0" lang="en-US" sz="1200" kern="1200" dirty="0" smtClean="0">
                        <a:solidFill>
                          <a:schemeClr val="dk1"/>
                        </a:solidFill>
                        <a:latin typeface="+mn-lt"/>
                        <a:ea typeface="+mn-ea"/>
                        <a:cs typeface="AL-Mohanad" pitchFamily="2" charset="-78"/>
                      </a:endParaRPr>
                    </a:p>
                  </a:txBody>
                  <a:tcPr/>
                </a:tc>
              </a:tr>
              <a:tr h="304800">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نفع عام</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مركز تقويم وتعليم الطفل</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تونسي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د./ عبد الستار محفوظي</a:t>
                      </a:r>
                      <a:endParaRPr kumimoji="0" lang="en-US" sz="1200" kern="1200" dirty="0" smtClean="0">
                        <a:solidFill>
                          <a:schemeClr val="dk1"/>
                        </a:solidFill>
                        <a:latin typeface="+mn-lt"/>
                        <a:ea typeface="+mn-ea"/>
                        <a:cs typeface="AL-Mohanad" pitchFamily="2" charset="-78"/>
                      </a:endParaRPr>
                    </a:p>
                  </a:txBody>
                  <a:tcPr/>
                </a:tc>
              </a:tr>
              <a:tr h="304800">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نفع عام</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مركز تقويم وتعليم الطفل</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كويتي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د./ عيسى محمد جاسم</a:t>
                      </a:r>
                      <a:endParaRPr kumimoji="0" lang="en-US" sz="1200" kern="1200" dirty="0" smtClean="0">
                        <a:solidFill>
                          <a:schemeClr val="dk1"/>
                        </a:solidFill>
                        <a:latin typeface="+mn-lt"/>
                        <a:ea typeface="+mn-ea"/>
                        <a:cs typeface="AL-Mohanad" pitchFamily="2" charset="-78"/>
                      </a:endParaRPr>
                    </a:p>
                  </a:txBody>
                  <a:tcPr/>
                </a:tc>
              </a:tr>
              <a:tr h="312821">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حكومي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مركز التدخل المبكر </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كويتي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د./ فاطمة عياد</a:t>
                      </a:r>
                      <a:endParaRPr kumimoji="0" lang="en-US" sz="1200" kern="1200" dirty="0" smtClean="0">
                        <a:solidFill>
                          <a:schemeClr val="dk1"/>
                        </a:solidFill>
                        <a:latin typeface="+mn-lt"/>
                        <a:ea typeface="+mn-ea"/>
                        <a:cs typeface="AL-Mohanad" pitchFamily="2" charset="-78"/>
                      </a:endParaRPr>
                    </a:p>
                  </a:txBody>
                  <a:tcPr/>
                </a:tc>
              </a:tr>
              <a:tr h="328863">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حكومي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الهيئة العامة لشئون ذوي الإعاقة</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مصري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د./ حسام سني البهاء طلعت</a:t>
                      </a:r>
                      <a:endParaRPr kumimoji="0" lang="en-US" sz="1200" kern="1200" dirty="0" smtClean="0">
                        <a:solidFill>
                          <a:schemeClr val="dk1"/>
                        </a:solidFill>
                        <a:latin typeface="+mn-lt"/>
                        <a:ea typeface="+mn-ea"/>
                        <a:cs typeface="AL-Mohanad" pitchFamily="2" charset="-78"/>
                      </a:endParaRPr>
                    </a:p>
                  </a:txBody>
                  <a:tcPr/>
                </a:tc>
              </a:tr>
              <a:tr h="304800">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حكومي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الهيئة العامة لشئون ذوي الإعاقة</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سوداني</a:t>
                      </a:r>
                      <a:endParaRPr kumimoji="0" lang="en-US" sz="1200" kern="1200" dirty="0" smtClean="0">
                        <a:solidFill>
                          <a:schemeClr val="dk1"/>
                        </a:solidFill>
                        <a:latin typeface="+mn-lt"/>
                        <a:ea typeface="+mn-ea"/>
                        <a:cs typeface="AL-Mohanad" pitchFamily="2" charset="-78"/>
                      </a:endParaRPr>
                    </a:p>
                  </a:txBody>
                  <a:tcPr/>
                </a:tc>
                <a:tc>
                  <a:txBody>
                    <a:bodyPr/>
                    <a:lstStyle/>
                    <a:p>
                      <a:pPr marL="0" algn="r" rtl="0" eaLnBrk="1" latinLnBrk="0" hangingPunct="1"/>
                      <a:r>
                        <a:rPr kumimoji="0" lang="ar-EG" sz="1200" kern="1200" dirty="0" smtClean="0">
                          <a:solidFill>
                            <a:schemeClr val="dk1"/>
                          </a:solidFill>
                          <a:latin typeface="+mn-lt"/>
                          <a:ea typeface="+mn-ea"/>
                          <a:cs typeface="AL-Mohanad" pitchFamily="2" charset="-78"/>
                        </a:rPr>
                        <a:t>د./ علي الفاتح السنوي</a:t>
                      </a:r>
                      <a:endParaRPr kumimoji="0" lang="en-US" sz="1200" kern="1200" dirty="0" smtClean="0">
                        <a:solidFill>
                          <a:schemeClr val="dk1"/>
                        </a:solidFill>
                        <a:latin typeface="+mn-lt"/>
                        <a:ea typeface="+mn-ea"/>
                        <a:cs typeface="AL-Mohanad" pitchFamily="2" charset="-78"/>
                      </a:endParaRPr>
                    </a:p>
                  </a:txBody>
                  <a:tcPr/>
                </a:tc>
              </a:tr>
              <a:tr h="304800">
                <a:tc>
                  <a:txBody>
                    <a:bodyPr/>
                    <a:lstStyle/>
                    <a:p>
                      <a:pPr algn="r"/>
                      <a:r>
                        <a:rPr lang="ar-EG" sz="1200" dirty="0" smtClean="0">
                          <a:cs typeface="AL-Mohanad" pitchFamily="2" charset="-78"/>
                        </a:rPr>
                        <a:t>حكومي</a:t>
                      </a:r>
                      <a:endParaRPr lang="en-US" sz="1200" dirty="0">
                        <a:cs typeface="AL-Mohanad" pitchFamily="2" charset="-78"/>
                      </a:endParaRPr>
                    </a:p>
                  </a:txBody>
                  <a:tcPr/>
                </a:tc>
                <a:tc>
                  <a:txBody>
                    <a:bodyPr/>
                    <a:lstStyle/>
                    <a:p>
                      <a:pPr algn="r"/>
                      <a:r>
                        <a:rPr lang="ar-EG" sz="1200" dirty="0" smtClean="0">
                          <a:cs typeface="AL-Mohanad" pitchFamily="2" charset="-78"/>
                        </a:rPr>
                        <a:t>وزارة التربية</a:t>
                      </a:r>
                      <a:endParaRPr lang="en-US" sz="1200" dirty="0">
                        <a:cs typeface="AL-Mohanad" pitchFamily="2" charset="-78"/>
                      </a:endParaRPr>
                    </a:p>
                  </a:txBody>
                  <a:tcPr/>
                </a:tc>
                <a:tc>
                  <a:txBody>
                    <a:bodyPr/>
                    <a:lstStyle/>
                    <a:p>
                      <a:pPr algn="r"/>
                      <a:r>
                        <a:rPr lang="ar-EG" sz="1200" dirty="0" smtClean="0">
                          <a:cs typeface="AL-Mohanad" pitchFamily="2" charset="-78"/>
                        </a:rPr>
                        <a:t>كويتي</a:t>
                      </a:r>
                      <a:endParaRPr lang="en-US" sz="1200" dirty="0">
                        <a:cs typeface="AL-Mohanad" pitchFamily="2" charset="-78"/>
                      </a:endParaRPr>
                    </a:p>
                  </a:txBody>
                  <a:tcPr/>
                </a:tc>
                <a:tc>
                  <a:txBody>
                    <a:bodyPr/>
                    <a:lstStyle/>
                    <a:p>
                      <a:pPr algn="r"/>
                      <a:r>
                        <a:rPr lang="ar-EG" sz="1200" dirty="0" smtClean="0">
                          <a:cs typeface="AL-Mohanad" pitchFamily="2" charset="-78"/>
                        </a:rPr>
                        <a:t>د./ طارق الشطي</a:t>
                      </a:r>
                      <a:endParaRPr lang="en-US" sz="1200" dirty="0">
                        <a:cs typeface="AL-Mohanad" pitchFamily="2" charset="-78"/>
                      </a:endParaRPr>
                    </a:p>
                  </a:txBody>
                  <a:tcPr/>
                </a:tc>
              </a:tr>
              <a:tr h="304800">
                <a:tc>
                  <a:txBody>
                    <a:bodyPr/>
                    <a:lstStyle/>
                    <a:p>
                      <a:pPr algn="r"/>
                      <a:r>
                        <a:rPr lang="ar-EG" sz="1200" dirty="0" smtClean="0">
                          <a:cs typeface="AL-Mohanad" pitchFamily="2" charset="-78"/>
                        </a:rPr>
                        <a:t>حكومي</a:t>
                      </a:r>
                      <a:endParaRPr lang="en-US" sz="1200" dirty="0">
                        <a:cs typeface="AL-Mohanad" pitchFamily="2" charset="-78"/>
                      </a:endParaRPr>
                    </a:p>
                  </a:txBody>
                  <a:tcPr/>
                </a:tc>
                <a:tc>
                  <a:txBody>
                    <a:bodyPr/>
                    <a:lstStyle/>
                    <a:p>
                      <a:pPr algn="r"/>
                      <a:r>
                        <a:rPr lang="ar-EG" sz="1200" dirty="0" smtClean="0">
                          <a:cs typeface="AL-Mohanad" pitchFamily="2" charset="-78"/>
                        </a:rPr>
                        <a:t>وزارة التربية</a:t>
                      </a:r>
                      <a:endParaRPr lang="en-US" sz="1200" dirty="0">
                        <a:cs typeface="AL-Mohanad" pitchFamily="2" charset="-78"/>
                      </a:endParaRPr>
                    </a:p>
                  </a:txBody>
                  <a:tcPr/>
                </a:tc>
                <a:tc>
                  <a:txBody>
                    <a:bodyPr/>
                    <a:lstStyle/>
                    <a:p>
                      <a:pPr algn="r"/>
                      <a:r>
                        <a:rPr lang="ar-EG" sz="1200" dirty="0" smtClean="0">
                          <a:cs typeface="AL-Mohanad" pitchFamily="2" charset="-78"/>
                        </a:rPr>
                        <a:t>كويتي</a:t>
                      </a:r>
                      <a:endParaRPr lang="en-US" sz="1200" dirty="0">
                        <a:cs typeface="AL-Mohanad" pitchFamily="2" charset="-78"/>
                      </a:endParaRPr>
                    </a:p>
                  </a:txBody>
                  <a:tcPr/>
                </a:tc>
                <a:tc>
                  <a:txBody>
                    <a:bodyPr/>
                    <a:lstStyle/>
                    <a:p>
                      <a:pPr algn="r"/>
                      <a:r>
                        <a:rPr lang="ar-EG" sz="1200" dirty="0" smtClean="0">
                          <a:cs typeface="AL-Mohanad" pitchFamily="2" charset="-78"/>
                        </a:rPr>
                        <a:t>د./ صاهود العنزي</a:t>
                      </a:r>
                      <a:endParaRPr lang="en-US" sz="1200" dirty="0">
                        <a:cs typeface="AL-Mohanad" pitchFamily="2" charset="-78"/>
                      </a:endParaRPr>
                    </a:p>
                  </a:txBody>
                  <a:tcPr/>
                </a:tc>
              </a:tr>
              <a:tr h="304800">
                <a:tc>
                  <a:txBody>
                    <a:bodyPr/>
                    <a:lstStyle/>
                    <a:p>
                      <a:pPr algn="r"/>
                      <a:r>
                        <a:rPr lang="ar-EG" sz="1200" dirty="0" smtClean="0">
                          <a:cs typeface="AL-Mohanad" pitchFamily="2" charset="-78"/>
                        </a:rPr>
                        <a:t>نفع عام</a:t>
                      </a:r>
                      <a:endParaRPr lang="en-US" sz="1200" dirty="0">
                        <a:cs typeface="AL-Mohanad" pitchFamily="2" charset="-78"/>
                      </a:endParaRPr>
                    </a:p>
                  </a:txBody>
                  <a:tcPr/>
                </a:tc>
                <a:tc>
                  <a:txBody>
                    <a:bodyPr/>
                    <a:lstStyle/>
                    <a:p>
                      <a:pPr algn="r"/>
                      <a:r>
                        <a:rPr lang="ar-EG" sz="1200" dirty="0" smtClean="0">
                          <a:cs typeface="AL-Mohanad" pitchFamily="2" charset="-78"/>
                        </a:rPr>
                        <a:t>الجمعية الكوتية</a:t>
                      </a:r>
                      <a:r>
                        <a:rPr lang="ar-EG" sz="1200" baseline="0" dirty="0" smtClean="0">
                          <a:cs typeface="AL-Mohanad" pitchFamily="2" charset="-78"/>
                        </a:rPr>
                        <a:t> للدسلكسيا</a:t>
                      </a:r>
                      <a:endParaRPr lang="en-US" sz="1200" dirty="0">
                        <a:cs typeface="AL-Mohanad" pitchFamily="2" charset="-78"/>
                      </a:endParaRPr>
                    </a:p>
                  </a:txBody>
                  <a:tcPr/>
                </a:tc>
                <a:tc>
                  <a:txBody>
                    <a:bodyPr/>
                    <a:lstStyle/>
                    <a:p>
                      <a:pPr algn="r"/>
                      <a:r>
                        <a:rPr lang="ar-EG" sz="1200" dirty="0" smtClean="0">
                          <a:cs typeface="AL-Mohanad" pitchFamily="2" charset="-78"/>
                        </a:rPr>
                        <a:t>قبرصي</a:t>
                      </a:r>
                      <a:endParaRPr lang="en-US" sz="1200" dirty="0">
                        <a:cs typeface="AL-Mohanad" pitchFamily="2" charset="-78"/>
                      </a:endParaRPr>
                    </a:p>
                  </a:txBody>
                  <a:tcPr/>
                </a:tc>
                <a:tc>
                  <a:txBody>
                    <a:bodyPr/>
                    <a:lstStyle/>
                    <a:p>
                      <a:pPr algn="r"/>
                      <a:r>
                        <a:rPr lang="ar-EG" sz="1200" dirty="0" smtClean="0">
                          <a:cs typeface="AL-Mohanad" pitchFamily="2" charset="-78"/>
                        </a:rPr>
                        <a:t>أ./ ماركيس بانتيليس</a:t>
                      </a:r>
                      <a:endParaRPr lang="en-US" sz="1200" dirty="0">
                        <a:cs typeface="AL-Mohanad" pitchFamily="2" charset="-78"/>
                      </a:endParaRPr>
                    </a:p>
                  </a:txBody>
                  <a:tcPr/>
                </a:tc>
              </a:tr>
              <a:tr h="280737">
                <a:tc>
                  <a:txBody>
                    <a:bodyPr/>
                    <a:lstStyle/>
                    <a:p>
                      <a:pPr algn="r"/>
                      <a:r>
                        <a:rPr lang="ar-EG" sz="1200" dirty="0" smtClean="0">
                          <a:cs typeface="AL-Mohanad" pitchFamily="2" charset="-78"/>
                        </a:rPr>
                        <a:t>نفع عام </a:t>
                      </a:r>
                      <a:endParaRPr lang="en-US" sz="1200" dirty="0">
                        <a:cs typeface="AL-Mohanad" pitchFamily="2" charset="-78"/>
                      </a:endParaRPr>
                    </a:p>
                  </a:txBody>
                  <a:tcPr/>
                </a:tc>
                <a:tc>
                  <a:txBody>
                    <a:bodyPr/>
                    <a:lstStyle/>
                    <a:p>
                      <a:pPr algn="r"/>
                      <a:r>
                        <a:rPr lang="ar-EG" sz="1200" dirty="0" smtClean="0">
                          <a:cs typeface="AL-Mohanad" pitchFamily="2" charset="-78"/>
                        </a:rPr>
                        <a:t>الجمعية الكويتية لاختلافات التعلم</a:t>
                      </a:r>
                      <a:endParaRPr lang="en-US" sz="1200" dirty="0">
                        <a:cs typeface="AL-Mohanad" pitchFamily="2" charset="-78"/>
                      </a:endParaRPr>
                    </a:p>
                  </a:txBody>
                  <a:tcPr/>
                </a:tc>
                <a:tc>
                  <a:txBody>
                    <a:bodyPr/>
                    <a:lstStyle/>
                    <a:p>
                      <a:pPr algn="r"/>
                      <a:r>
                        <a:rPr lang="ar-EG" sz="1200" dirty="0" smtClean="0">
                          <a:cs typeface="AL-Mohanad" pitchFamily="2" charset="-78"/>
                        </a:rPr>
                        <a:t>لبنانية</a:t>
                      </a:r>
                      <a:endParaRPr lang="en-US" sz="1200" dirty="0">
                        <a:cs typeface="AL-Mohanad" pitchFamily="2" charset="-78"/>
                      </a:endParaRPr>
                    </a:p>
                  </a:txBody>
                  <a:tcPr/>
                </a:tc>
                <a:tc>
                  <a:txBody>
                    <a:bodyPr/>
                    <a:lstStyle/>
                    <a:p>
                      <a:pPr algn="r"/>
                      <a:r>
                        <a:rPr lang="ar-EG" sz="1200" dirty="0" smtClean="0">
                          <a:cs typeface="AL-Mohanad" pitchFamily="2" charset="-78"/>
                        </a:rPr>
                        <a:t>د./ هدى شعبان </a:t>
                      </a:r>
                      <a:endParaRPr lang="en-US" sz="1200" dirty="0">
                        <a:cs typeface="AL-Mohanad" pitchFamily="2" charset="-78"/>
                      </a:endParaRPr>
                    </a:p>
                  </a:txBody>
                  <a:tcPr/>
                </a:tc>
              </a:tr>
              <a:tr h="304800">
                <a:tc>
                  <a:txBody>
                    <a:bodyPr/>
                    <a:lstStyle/>
                    <a:p>
                      <a:pPr algn="r"/>
                      <a:r>
                        <a:rPr lang="ar-EG" sz="1200" dirty="0" smtClean="0">
                          <a:cs typeface="AL-Mohanad" pitchFamily="2" charset="-78"/>
                        </a:rPr>
                        <a:t>نفع عام</a:t>
                      </a:r>
                      <a:endParaRPr lang="en-US" sz="1200" dirty="0">
                        <a:cs typeface="AL-Mohanad" pitchFamily="2" charset="-78"/>
                      </a:endParaRPr>
                    </a:p>
                  </a:txBody>
                  <a:tcPr/>
                </a:tc>
                <a:tc>
                  <a:txBody>
                    <a:bodyPr/>
                    <a:lstStyle/>
                    <a:p>
                      <a:pPr algn="r"/>
                      <a:r>
                        <a:rPr lang="ar-EG" sz="1200" dirty="0" smtClean="0">
                          <a:cs typeface="AL-Mohanad" pitchFamily="2" charset="-78"/>
                        </a:rPr>
                        <a:t>الجمعية الكويتية للدسلكسيا</a:t>
                      </a:r>
                      <a:endParaRPr lang="en-US" sz="1200" dirty="0">
                        <a:cs typeface="AL-Mohanad" pitchFamily="2" charset="-78"/>
                      </a:endParaRPr>
                    </a:p>
                  </a:txBody>
                  <a:tcPr/>
                </a:tc>
                <a:tc>
                  <a:txBody>
                    <a:bodyPr/>
                    <a:lstStyle/>
                    <a:p>
                      <a:pPr algn="r"/>
                      <a:r>
                        <a:rPr lang="ar-EG" sz="1200" dirty="0" smtClean="0">
                          <a:cs typeface="AL-Mohanad" pitchFamily="2" charset="-78"/>
                        </a:rPr>
                        <a:t>سوري</a:t>
                      </a:r>
                      <a:endParaRPr lang="en-US" sz="1200" dirty="0">
                        <a:cs typeface="AL-Mohanad" pitchFamily="2" charset="-78"/>
                      </a:endParaRPr>
                    </a:p>
                  </a:txBody>
                  <a:tcPr/>
                </a:tc>
                <a:tc>
                  <a:txBody>
                    <a:bodyPr/>
                    <a:lstStyle/>
                    <a:p>
                      <a:pPr algn="r"/>
                      <a:r>
                        <a:rPr lang="ar-EG" sz="1200" dirty="0" smtClean="0">
                          <a:cs typeface="AL-Mohanad" pitchFamily="2" charset="-78"/>
                        </a:rPr>
                        <a:t>د./ أسامة الدعاس</a:t>
                      </a:r>
                      <a:endParaRPr lang="en-US" sz="1200" dirty="0">
                        <a:cs typeface="AL-Mohanad" pitchFamily="2" charset="-78"/>
                      </a:endParaRPr>
                    </a:p>
                  </a:txBody>
                  <a:tcPr/>
                </a:tc>
              </a:tr>
              <a:tr h="304800">
                <a:tc>
                  <a:txBody>
                    <a:bodyPr/>
                    <a:lstStyle/>
                    <a:p>
                      <a:pPr algn="r"/>
                      <a:r>
                        <a:rPr lang="ar-EG" sz="1200" dirty="0" smtClean="0">
                          <a:cs typeface="AL-Mohanad" pitchFamily="2" charset="-78"/>
                        </a:rPr>
                        <a:t>نفع عام </a:t>
                      </a:r>
                      <a:endParaRPr lang="en-US" sz="1200" dirty="0">
                        <a:cs typeface="AL-Mohanad" pitchFamily="2" charset="-78"/>
                      </a:endParaRPr>
                    </a:p>
                  </a:txBody>
                  <a:tcPr/>
                </a:tc>
                <a:tc>
                  <a:txBody>
                    <a:bodyPr/>
                    <a:lstStyle/>
                    <a:p>
                      <a:pPr algn="r"/>
                      <a:r>
                        <a:rPr lang="ar-EG" sz="1200" dirty="0" smtClean="0">
                          <a:cs typeface="AL-Mohanad" pitchFamily="2" charset="-78"/>
                        </a:rPr>
                        <a:t>الجمعية الكويتية للتوحد</a:t>
                      </a:r>
                      <a:endParaRPr lang="en-US" sz="1200" dirty="0">
                        <a:cs typeface="AL-Mohanad" pitchFamily="2" charset="-78"/>
                      </a:endParaRPr>
                    </a:p>
                  </a:txBody>
                  <a:tcPr/>
                </a:tc>
                <a:tc>
                  <a:txBody>
                    <a:bodyPr/>
                    <a:lstStyle/>
                    <a:p>
                      <a:pPr algn="r"/>
                      <a:r>
                        <a:rPr lang="ar-EG" sz="1200" dirty="0" smtClean="0">
                          <a:cs typeface="AL-Mohanad" pitchFamily="2" charset="-78"/>
                        </a:rPr>
                        <a:t>بريطاني</a:t>
                      </a:r>
                      <a:endParaRPr lang="en-US" sz="1200" dirty="0">
                        <a:cs typeface="AL-Mohanad" pitchFamily="2" charset="-78"/>
                      </a:endParaRPr>
                    </a:p>
                  </a:txBody>
                  <a:tcPr/>
                </a:tc>
                <a:tc>
                  <a:txBody>
                    <a:bodyPr/>
                    <a:lstStyle/>
                    <a:p>
                      <a:pPr algn="r"/>
                      <a:r>
                        <a:rPr lang="ar-EG" sz="1200" dirty="0" smtClean="0">
                          <a:cs typeface="AL-Mohanad" pitchFamily="2" charset="-78"/>
                        </a:rPr>
                        <a:t>أ./ هارفي بينز</a:t>
                      </a:r>
                      <a:endParaRPr lang="en-US" sz="1200" dirty="0">
                        <a:cs typeface="AL-Mohanad"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09600" y="1676400"/>
          <a:ext cx="8183563"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p:cNvSpPr txBox="1">
            <a:spLocks/>
          </p:cNvSpPr>
          <p:nvPr/>
        </p:nvSpPr>
        <p:spPr>
          <a:xfrm>
            <a:off x="457200" y="457200"/>
            <a:ext cx="8183880" cy="822960"/>
          </a:xfrm>
          <a:prstGeom prst="rect">
            <a:avLst/>
          </a:prstGeom>
        </p:spPr>
        <p:txBody>
          <a:bodyPr vert="horz" anchor="b">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EG"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AL-Mohanad Bold" pitchFamily="2" charset="-78"/>
              </a:rPr>
              <a:t>احصائيات عامة حول المشروع </a:t>
            </a:r>
          </a:p>
          <a:p>
            <a:pPr marL="0" marR="0" lvl="0" indent="0" algn="ctr" defTabSz="914400" rtl="0" eaLnBrk="1" fontAlgn="auto" latinLnBrk="0" hangingPunct="1">
              <a:lnSpc>
                <a:spcPct val="100000"/>
              </a:lnSpc>
              <a:spcBef>
                <a:spcPct val="0"/>
              </a:spcBef>
              <a:spcAft>
                <a:spcPts val="0"/>
              </a:spcAft>
              <a:buClrTx/>
              <a:buSzTx/>
              <a:buFontTx/>
              <a:buNone/>
              <a:tabLst/>
              <a:defRPr/>
            </a:pPr>
            <a:r>
              <a:rPr lang="ar-EG" sz="3600" b="1" dirty="0" smtClean="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AL-Mohanad Bold" pitchFamily="2" charset="-78"/>
              </a:rPr>
              <a:t>نسبة الخبراء الكويتيين في المشروع</a:t>
            </a:r>
            <a:endParaRPr kumimoji="0" lang="en-US"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AL-Mohanad Bold"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467600" cy="533400"/>
          </a:xfrm>
        </p:spPr>
        <p:txBody>
          <a:bodyPr>
            <a:noAutofit/>
          </a:bodyPr>
          <a:lstStyle/>
          <a:p>
            <a:pPr algn="ctr"/>
            <a:r>
              <a:rPr lang="ar-EG" dirty="0" smtClean="0">
                <a:solidFill>
                  <a:srgbClr val="0070C0"/>
                </a:solidFill>
                <a:cs typeface="AL-Mohanad Bold" pitchFamily="2" charset="-78"/>
              </a:rPr>
              <a:t>الخبراء المشاركون بالمشروع</a:t>
            </a:r>
            <a:endParaRPr lang="en-US" dirty="0">
              <a:solidFill>
                <a:srgbClr val="0070C0"/>
              </a:solidFill>
              <a:cs typeface="AL-Mohanad Bold"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0120615"/>
              </p:ext>
            </p:extLst>
          </p:nvPr>
        </p:nvGraphicFramePr>
        <p:xfrm>
          <a:off x="380999" y="1564557"/>
          <a:ext cx="8458201" cy="4912443"/>
        </p:xfrm>
        <a:graphic>
          <a:graphicData uri="http://schemas.openxmlformats.org/drawingml/2006/table">
            <a:tbl>
              <a:tblPr firstRow="1" bandRow="1">
                <a:tableStyleId>{5C22544A-7EE6-4342-B048-85BDC9FD1C3A}</a:tableStyleId>
              </a:tblPr>
              <a:tblGrid>
                <a:gridCol w="1696606"/>
                <a:gridCol w="1696606"/>
                <a:gridCol w="1238097"/>
                <a:gridCol w="2381297"/>
                <a:gridCol w="1445595"/>
              </a:tblGrid>
              <a:tr h="465121">
                <a:tc>
                  <a:txBody>
                    <a:bodyPr/>
                    <a:lstStyle/>
                    <a:p>
                      <a:pPr algn="ctr" rtl="1"/>
                      <a:r>
                        <a:rPr lang="ar-KW" sz="1600" dirty="0" smtClean="0">
                          <a:cs typeface="AL-Mohanad" pitchFamily="2" charset="-78"/>
                        </a:rPr>
                        <a:t>الحالة</a:t>
                      </a:r>
                      <a:endParaRPr lang="en-US" sz="1600" dirty="0">
                        <a:cs typeface="AL-Mohanad" pitchFamily="2" charset="-78"/>
                      </a:endParaRPr>
                    </a:p>
                  </a:txBody>
                  <a:tcPr/>
                </a:tc>
                <a:tc>
                  <a:txBody>
                    <a:bodyPr/>
                    <a:lstStyle/>
                    <a:p>
                      <a:pPr algn="ctr" rtl="1"/>
                      <a:r>
                        <a:rPr lang="ar-EG" sz="1600" dirty="0" smtClean="0">
                          <a:cs typeface="AL-Mohanad" pitchFamily="2" charset="-78"/>
                        </a:rPr>
                        <a:t>الخبير</a:t>
                      </a:r>
                      <a:endParaRPr lang="en-US" sz="1600" dirty="0">
                        <a:cs typeface="AL-Mohanad" pitchFamily="2" charset="-78"/>
                      </a:endParaRPr>
                    </a:p>
                  </a:txBody>
                  <a:tcPr/>
                </a:tc>
                <a:tc>
                  <a:txBody>
                    <a:bodyPr/>
                    <a:lstStyle/>
                    <a:p>
                      <a:pPr algn="ctr" rtl="1"/>
                      <a:r>
                        <a:rPr lang="ar-EG" sz="1600" dirty="0" smtClean="0">
                          <a:cs typeface="AL-Mohanad" pitchFamily="2" charset="-78"/>
                        </a:rPr>
                        <a:t>المحور</a:t>
                      </a:r>
                      <a:endParaRPr lang="en-US" sz="1600" dirty="0">
                        <a:cs typeface="AL-Mohanad" pitchFamily="2" charset="-78"/>
                      </a:endParaRPr>
                    </a:p>
                  </a:txBody>
                  <a:tcPr/>
                </a:tc>
                <a:tc>
                  <a:txBody>
                    <a:bodyPr/>
                    <a:lstStyle/>
                    <a:p>
                      <a:pPr algn="ctr" rtl="1"/>
                      <a:r>
                        <a:rPr lang="ar-EG" sz="1600" dirty="0" smtClean="0">
                          <a:cs typeface="AL-Mohanad" pitchFamily="2" charset="-78"/>
                        </a:rPr>
                        <a:t>الجهة</a:t>
                      </a:r>
                      <a:r>
                        <a:rPr lang="ar-EG" sz="1600" baseline="0" dirty="0" smtClean="0">
                          <a:cs typeface="AL-Mohanad" pitchFamily="2" charset="-78"/>
                        </a:rPr>
                        <a:t> الوطنية المستفيدة</a:t>
                      </a:r>
                      <a:endParaRPr lang="en-US" sz="1600" dirty="0">
                        <a:cs typeface="AL-Mohanad" pitchFamily="2" charset="-78"/>
                      </a:endParaRPr>
                    </a:p>
                  </a:txBody>
                  <a:tcPr/>
                </a:tc>
                <a:tc>
                  <a:txBody>
                    <a:bodyPr/>
                    <a:lstStyle/>
                    <a:p>
                      <a:pPr algn="ctr" rtl="1"/>
                      <a:r>
                        <a:rPr lang="ar-EG" sz="1600" dirty="0" smtClean="0">
                          <a:cs typeface="AL-Mohanad" pitchFamily="2" charset="-78"/>
                        </a:rPr>
                        <a:t>الأسلوب</a:t>
                      </a:r>
                      <a:endParaRPr lang="en-US" sz="1600" dirty="0">
                        <a:cs typeface="AL-Mohanad" pitchFamily="2" charset="-78"/>
                      </a:endParaRPr>
                    </a:p>
                  </a:txBody>
                  <a:tcPr/>
                </a:tc>
              </a:tr>
              <a:tr h="465121">
                <a:tc>
                  <a:txBody>
                    <a:bodyPr/>
                    <a:lstStyle/>
                    <a:p>
                      <a:pPr algn="ctr" rtl="1"/>
                      <a:r>
                        <a:rPr lang="ar-KW" sz="1600" dirty="0" smtClean="0">
                          <a:cs typeface="AL-Mohanad" pitchFamily="2" charset="-78"/>
                        </a:rPr>
                        <a:t>انتهى</a:t>
                      </a:r>
                      <a:endParaRPr lang="en-US" sz="1600" dirty="0">
                        <a:cs typeface="AL-Mohanad" pitchFamily="2" charset="-78"/>
                      </a:endParaRPr>
                    </a:p>
                  </a:txBody>
                  <a:tcPr/>
                </a:tc>
                <a:tc>
                  <a:txBody>
                    <a:bodyPr/>
                    <a:lstStyle/>
                    <a:p>
                      <a:pPr algn="ctr" rtl="1"/>
                      <a:r>
                        <a:rPr lang="ar-EG" sz="1600" dirty="0" smtClean="0">
                          <a:cs typeface="AL-Mohanad" pitchFamily="2" charset="-78"/>
                        </a:rPr>
                        <a:t>(</a:t>
                      </a:r>
                      <a:r>
                        <a:rPr lang="ar-EG" sz="1200" dirty="0" smtClean="0">
                          <a:cs typeface="AL-Mohanad" pitchFamily="2" charset="-78"/>
                        </a:rPr>
                        <a:t>1</a:t>
                      </a:r>
                      <a:r>
                        <a:rPr lang="ar-EG" sz="1600" dirty="0" smtClean="0">
                          <a:cs typeface="AL-Mohanad" pitchFamily="2" charset="-78"/>
                        </a:rPr>
                        <a:t>) فتحية عبد الرؤوف</a:t>
                      </a:r>
                      <a:endParaRPr lang="en-US" sz="1600" dirty="0">
                        <a:cs typeface="AL-Mohanad" pitchFamily="2" charset="-78"/>
                      </a:endParaRPr>
                    </a:p>
                  </a:txBody>
                  <a:tcPr/>
                </a:tc>
                <a:tc>
                  <a:txBody>
                    <a:bodyPr/>
                    <a:lstStyle/>
                    <a:p>
                      <a:pPr algn="ctr" rtl="1"/>
                      <a:r>
                        <a:rPr lang="ar-EG" sz="1600" dirty="0" smtClean="0">
                          <a:cs typeface="AL-Mohanad" pitchFamily="2" charset="-78"/>
                        </a:rPr>
                        <a:t>المخرج الثاني</a:t>
                      </a:r>
                      <a:endParaRPr lang="en-US" sz="1600" dirty="0">
                        <a:cs typeface="AL-Mohanad" pitchFamily="2" charset="-78"/>
                      </a:endParaRPr>
                    </a:p>
                  </a:txBody>
                  <a:tcPr/>
                </a:tc>
                <a:tc>
                  <a:txBody>
                    <a:bodyPr/>
                    <a:lstStyle/>
                    <a:p>
                      <a:pPr algn="ctr" rtl="1"/>
                      <a:r>
                        <a:rPr lang="ar-EG" sz="1600" dirty="0" smtClean="0">
                          <a:cs typeface="AL-Mohanad" pitchFamily="2" charset="-78"/>
                        </a:rPr>
                        <a:t>الجمعية الكويتية للدسلكسيا</a:t>
                      </a:r>
                      <a:endParaRPr lang="en-US" sz="1600" dirty="0">
                        <a:cs typeface="AL-Mohanad" pitchFamily="2" charset="-78"/>
                      </a:endParaRPr>
                    </a:p>
                  </a:txBody>
                  <a:tcPr/>
                </a:tc>
                <a:tc>
                  <a:txBody>
                    <a:bodyPr/>
                    <a:lstStyle/>
                    <a:p>
                      <a:pPr algn="ctr" rtl="1"/>
                      <a:r>
                        <a:rPr lang="ar-EG" sz="1600" dirty="0" smtClean="0">
                          <a:cs typeface="AL-Mohanad" pitchFamily="2" charset="-78"/>
                        </a:rPr>
                        <a:t>القمة إلى القاعدة</a:t>
                      </a:r>
                      <a:endParaRPr lang="en-US" sz="1600" dirty="0">
                        <a:cs typeface="AL-Mohanad" pitchFamily="2" charset="-78"/>
                      </a:endParaRPr>
                    </a:p>
                  </a:txBody>
                  <a:tcPr/>
                </a:tc>
              </a:tr>
              <a:tr h="465121">
                <a:tc>
                  <a:txBody>
                    <a:bodyPr/>
                    <a:lstStyle/>
                    <a:p>
                      <a:pPr algn="ctr" rtl="1"/>
                      <a:r>
                        <a:rPr lang="ar-KW" sz="1600" dirty="0" smtClean="0">
                          <a:cs typeface="AL-Mohanad" pitchFamily="2" charset="-78"/>
                        </a:rPr>
                        <a:t>انتهى</a:t>
                      </a:r>
                      <a:endParaRPr lang="en-US" sz="1600" dirty="0">
                        <a:cs typeface="AL-Mohanad" pitchFamily="2" charset="-78"/>
                      </a:endParaRPr>
                    </a:p>
                  </a:txBody>
                  <a:tcPr/>
                </a:tc>
                <a:tc>
                  <a:txBody>
                    <a:bodyPr/>
                    <a:lstStyle/>
                    <a:p>
                      <a:pPr algn="ctr" rtl="1"/>
                      <a:r>
                        <a:rPr lang="ar-EG" sz="1600" dirty="0" smtClean="0">
                          <a:cs typeface="AL-Mohanad" pitchFamily="2" charset="-78"/>
                        </a:rPr>
                        <a:t>طارق الشطي</a:t>
                      </a:r>
                      <a:endParaRPr lang="en-US" sz="1600" dirty="0">
                        <a:cs typeface="AL-Mohanad" pitchFamily="2" charset="-78"/>
                      </a:endParaRPr>
                    </a:p>
                  </a:txBody>
                  <a:tcPr/>
                </a:tc>
                <a:tc>
                  <a:txBody>
                    <a:bodyPr/>
                    <a:lstStyle/>
                    <a:p>
                      <a:pPr algn="ctr" rtl="1"/>
                      <a:r>
                        <a:rPr lang="ar-EG" sz="1600" dirty="0" smtClean="0">
                          <a:cs typeface="AL-Mohanad" pitchFamily="2" charset="-78"/>
                        </a:rPr>
                        <a:t>المخرج الرابع </a:t>
                      </a:r>
                      <a:endParaRPr lang="en-US" sz="1600" dirty="0">
                        <a:cs typeface="AL-Mohanad" pitchFamily="2" charset="-78"/>
                      </a:endParaRPr>
                    </a:p>
                  </a:txBody>
                  <a:tcPr/>
                </a:tc>
                <a:tc>
                  <a:txBody>
                    <a:bodyPr/>
                    <a:lstStyle/>
                    <a:p>
                      <a:pPr algn="ctr" rtl="1"/>
                      <a:r>
                        <a:rPr lang="ar-EG" sz="1600" dirty="0" smtClean="0">
                          <a:cs typeface="AL-Mohanad" pitchFamily="2" charset="-78"/>
                        </a:rPr>
                        <a:t>الجمعية الكوتية</a:t>
                      </a:r>
                      <a:r>
                        <a:rPr lang="ar-EG" sz="1600" baseline="0" dirty="0" smtClean="0">
                          <a:cs typeface="AL-Mohanad" pitchFamily="2" charset="-78"/>
                        </a:rPr>
                        <a:t> للتوحد</a:t>
                      </a:r>
                      <a:endParaRPr lang="en-US" sz="1600" dirty="0">
                        <a:cs typeface="AL-Mohanad" pitchFamily="2" charset="-78"/>
                      </a:endParaRPr>
                    </a:p>
                  </a:txBody>
                  <a:tcPr/>
                </a:tc>
                <a:tc>
                  <a:txBody>
                    <a:bodyPr/>
                    <a:lstStyle/>
                    <a:p>
                      <a:pPr algn="ctr" rtl="1"/>
                      <a:r>
                        <a:rPr lang="ar-EG" sz="1600" dirty="0" smtClean="0">
                          <a:cs typeface="AL-Mohanad" pitchFamily="2" charset="-78"/>
                        </a:rPr>
                        <a:t>القمة إلى القاعدة</a:t>
                      </a:r>
                      <a:endParaRPr lang="en-US" sz="1600" dirty="0">
                        <a:cs typeface="AL-Mohanad" pitchFamily="2" charset="-78"/>
                      </a:endParaRPr>
                    </a:p>
                  </a:txBody>
                  <a:tcPr/>
                </a:tc>
              </a:tr>
              <a:tr h="465121">
                <a:tc>
                  <a:txBody>
                    <a:bodyPr/>
                    <a:lstStyle/>
                    <a:p>
                      <a:pPr algn="ctr" rtl="1"/>
                      <a:r>
                        <a:rPr lang="ar-KW" sz="1600" dirty="0" smtClean="0">
                          <a:cs typeface="AL-Mohanad" pitchFamily="2" charset="-78"/>
                        </a:rPr>
                        <a:t>انتهى</a:t>
                      </a:r>
                      <a:endParaRPr lang="en-US" sz="1600" dirty="0">
                        <a:cs typeface="AL-Mohanad" pitchFamily="2" charset="-78"/>
                      </a:endParaRPr>
                    </a:p>
                  </a:txBody>
                  <a:tcPr/>
                </a:tc>
                <a:tc>
                  <a:txBody>
                    <a:bodyPr/>
                    <a:lstStyle/>
                    <a:p>
                      <a:pPr algn="ctr" rtl="1"/>
                      <a:r>
                        <a:rPr lang="ar-EG" sz="1600" dirty="0" smtClean="0">
                          <a:cs typeface="AL-Mohanad" pitchFamily="2" charset="-78"/>
                        </a:rPr>
                        <a:t>غاي أوليفر</a:t>
                      </a:r>
                      <a:endParaRPr lang="en-US" sz="1600" dirty="0">
                        <a:cs typeface="AL-Mohanad" pitchFamily="2" charset="-78"/>
                      </a:endParaRPr>
                    </a:p>
                  </a:txBody>
                  <a:tcPr/>
                </a:tc>
                <a:tc>
                  <a:txBody>
                    <a:bodyPr/>
                    <a:lstStyle/>
                    <a:p>
                      <a:pPr algn="ctr" rtl="1"/>
                      <a:r>
                        <a:rPr lang="ar-EG" sz="1600" dirty="0" smtClean="0">
                          <a:cs typeface="AL-Mohanad" pitchFamily="2" charset="-78"/>
                        </a:rPr>
                        <a:t>المخرج الثالث</a:t>
                      </a:r>
                      <a:endParaRPr lang="en-US" sz="1600" dirty="0">
                        <a:cs typeface="AL-Mohanad" pitchFamily="2" charset="-78"/>
                      </a:endParaRPr>
                    </a:p>
                  </a:txBody>
                  <a:tcPr/>
                </a:tc>
                <a:tc>
                  <a:txBody>
                    <a:bodyPr/>
                    <a:lstStyle/>
                    <a:p>
                      <a:pPr algn="ctr" rtl="1"/>
                      <a:r>
                        <a:rPr lang="ar-EG" sz="1600" dirty="0" smtClean="0">
                          <a:cs typeface="AL-Mohanad" pitchFamily="2" charset="-78"/>
                        </a:rPr>
                        <a:t>الجمعية الكويتية للتوحد</a:t>
                      </a:r>
                      <a:endParaRPr lang="en-US" sz="1600" dirty="0">
                        <a:cs typeface="AL-Mohanad" pitchFamily="2" charset="-78"/>
                      </a:endParaRPr>
                    </a:p>
                  </a:txBody>
                  <a:tcPr/>
                </a:tc>
                <a:tc>
                  <a:txBody>
                    <a:bodyPr/>
                    <a:lstStyle/>
                    <a:p>
                      <a:pPr algn="ctr" rtl="1"/>
                      <a:r>
                        <a:rPr lang="ar-EG" sz="1600" dirty="0" smtClean="0">
                          <a:cs typeface="AL-Mohanad" pitchFamily="2" charset="-78"/>
                        </a:rPr>
                        <a:t>القمة إلى القاعدة</a:t>
                      </a:r>
                      <a:endParaRPr lang="en-US" sz="1600" dirty="0">
                        <a:cs typeface="AL-Mohanad" pitchFamily="2" charset="-78"/>
                      </a:endParaRPr>
                    </a:p>
                  </a:txBody>
                  <a:tcPr/>
                </a:tc>
              </a:tr>
              <a:tr h="726354">
                <a:tc>
                  <a:txBody>
                    <a:bodyPr/>
                    <a:lstStyle/>
                    <a:p>
                      <a:pPr algn="ctr" rtl="1"/>
                      <a:r>
                        <a:rPr lang="ar-EG" sz="1600" dirty="0" smtClean="0">
                          <a:cs typeface="AL-Mohanad" pitchFamily="2" charset="-78"/>
                        </a:rPr>
                        <a:t>انتهى</a:t>
                      </a:r>
                      <a:endParaRPr lang="en-US" sz="1600" dirty="0">
                        <a:cs typeface="AL-Mohanad" pitchFamily="2" charset="-78"/>
                      </a:endParaRPr>
                    </a:p>
                  </a:txBody>
                  <a:tcPr/>
                </a:tc>
                <a:tc>
                  <a:txBody>
                    <a:bodyPr/>
                    <a:lstStyle/>
                    <a:p>
                      <a:pPr algn="ctr" rtl="1"/>
                      <a:r>
                        <a:rPr lang="ar-EG" sz="1600" dirty="0" smtClean="0">
                          <a:cs typeface="AL-Mohanad" pitchFamily="2" charset="-78"/>
                        </a:rPr>
                        <a:t>(</a:t>
                      </a:r>
                      <a:r>
                        <a:rPr lang="ar-EG" sz="1200" dirty="0" smtClean="0">
                          <a:cs typeface="AL-Mohanad" pitchFamily="2" charset="-78"/>
                        </a:rPr>
                        <a:t>2</a:t>
                      </a:r>
                      <a:r>
                        <a:rPr lang="ar-EG" sz="1600" dirty="0" smtClean="0">
                          <a:cs typeface="AL-Mohanad" pitchFamily="2" charset="-78"/>
                        </a:rPr>
                        <a:t>) عبد الستار محفوظي</a:t>
                      </a:r>
                      <a:endParaRPr lang="en-US" sz="1600" dirty="0">
                        <a:cs typeface="AL-Mohanad" pitchFamily="2" charset="-78"/>
                      </a:endParaRPr>
                    </a:p>
                  </a:txBody>
                  <a:tcPr/>
                </a:tc>
                <a:tc>
                  <a:txBody>
                    <a:bodyPr/>
                    <a:lstStyle/>
                    <a:p>
                      <a:pPr algn="ctr" rtl="1"/>
                      <a:r>
                        <a:rPr lang="ar-EG" sz="1600" dirty="0" smtClean="0">
                          <a:cs typeface="AL-Mohanad" pitchFamily="2" charset="-78"/>
                        </a:rPr>
                        <a:t>المخرج</a:t>
                      </a:r>
                      <a:r>
                        <a:rPr lang="ar-EG" sz="1600" baseline="0" dirty="0" smtClean="0">
                          <a:cs typeface="AL-Mohanad" pitchFamily="2" charset="-78"/>
                        </a:rPr>
                        <a:t> الثاني</a:t>
                      </a:r>
                      <a:endParaRPr lang="en-US" sz="1600" dirty="0">
                        <a:cs typeface="AL-Mohanad" pitchFamily="2" charset="-78"/>
                      </a:endParaRPr>
                    </a:p>
                  </a:txBody>
                  <a:tcPr/>
                </a:tc>
                <a:tc>
                  <a:txBody>
                    <a:bodyPr/>
                    <a:lstStyle/>
                    <a:p>
                      <a:pPr algn="ctr" rtl="1"/>
                      <a:r>
                        <a:rPr lang="ar-EG" sz="1600" dirty="0" smtClean="0">
                          <a:cs typeface="AL-Mohanad" pitchFamily="2" charset="-78"/>
                        </a:rPr>
                        <a:t>مركز تقويم وتعليم الطفل </a:t>
                      </a:r>
                      <a:endParaRPr lang="en-US" sz="1600" dirty="0">
                        <a:cs typeface="AL-Mohanad" pitchFamily="2" charset="-78"/>
                      </a:endParaRPr>
                    </a:p>
                  </a:txBody>
                  <a:tcPr/>
                </a:tc>
                <a:tc>
                  <a:txBody>
                    <a:bodyPr/>
                    <a:lstStyle/>
                    <a:p>
                      <a:pPr algn="ctr" rtl="1"/>
                      <a:r>
                        <a:rPr lang="ar-EG" sz="1600" dirty="0" smtClean="0">
                          <a:cs typeface="AL-Mohanad" pitchFamily="2" charset="-78"/>
                        </a:rPr>
                        <a:t>القمة إلى القاعدة</a:t>
                      </a:r>
                      <a:endParaRPr lang="en-US" sz="1600" dirty="0">
                        <a:cs typeface="AL-Mohanad" pitchFamily="2" charset="-78"/>
                      </a:endParaRPr>
                    </a:p>
                  </a:txBody>
                  <a:tcPr/>
                </a:tc>
              </a:tr>
              <a:tr h="465121">
                <a:tc>
                  <a:txBody>
                    <a:bodyPr/>
                    <a:lstStyle/>
                    <a:p>
                      <a:pPr algn="ctr" rtl="1"/>
                      <a:r>
                        <a:rPr lang="ar-KW" sz="1600" dirty="0" smtClean="0">
                          <a:cs typeface="AL-Mohanad" pitchFamily="2" charset="-78"/>
                        </a:rPr>
                        <a:t>انتهى</a:t>
                      </a:r>
                      <a:endParaRPr lang="en-US" sz="1600" dirty="0">
                        <a:cs typeface="AL-Mohanad" pitchFamily="2" charset="-78"/>
                      </a:endParaRPr>
                    </a:p>
                  </a:txBody>
                  <a:tcPr/>
                </a:tc>
                <a:tc>
                  <a:txBody>
                    <a:bodyPr/>
                    <a:lstStyle/>
                    <a:p>
                      <a:pPr algn="ctr" rtl="1"/>
                      <a:r>
                        <a:rPr lang="ar-EG" sz="1600" dirty="0" smtClean="0">
                          <a:cs typeface="AL-Mohanad" pitchFamily="2" charset="-78"/>
                        </a:rPr>
                        <a:t>(</a:t>
                      </a:r>
                      <a:r>
                        <a:rPr lang="ar-EG" sz="1200" dirty="0" smtClean="0">
                          <a:cs typeface="AL-Mohanad" pitchFamily="2" charset="-78"/>
                        </a:rPr>
                        <a:t>3</a:t>
                      </a:r>
                      <a:r>
                        <a:rPr lang="ar-EG" sz="1600" dirty="0" smtClean="0">
                          <a:cs typeface="AL-Mohanad" pitchFamily="2" charset="-78"/>
                        </a:rPr>
                        <a:t>) غنيم الفايز</a:t>
                      </a:r>
                      <a:endParaRPr lang="en-US" sz="1600" dirty="0">
                        <a:cs typeface="AL-Mohanad" pitchFamily="2" charset="-78"/>
                      </a:endParaRPr>
                    </a:p>
                  </a:txBody>
                  <a:tcPr/>
                </a:tc>
                <a:tc>
                  <a:txBody>
                    <a:bodyPr/>
                    <a:lstStyle/>
                    <a:p>
                      <a:pPr algn="ctr" rtl="1"/>
                      <a:r>
                        <a:rPr lang="ar-EG" sz="1600" dirty="0" smtClean="0">
                          <a:cs typeface="AL-Mohanad" pitchFamily="2" charset="-78"/>
                        </a:rPr>
                        <a:t>المحور الثالث</a:t>
                      </a:r>
                      <a:endParaRPr lang="en-US" sz="1600" dirty="0">
                        <a:cs typeface="AL-Mohanad" pitchFamily="2" charset="-78"/>
                      </a:endParaRPr>
                    </a:p>
                  </a:txBody>
                  <a:tcPr/>
                </a:tc>
                <a:tc>
                  <a:txBody>
                    <a:bodyPr/>
                    <a:lstStyle/>
                    <a:p>
                      <a:pPr algn="ctr" rtl="1"/>
                      <a:r>
                        <a:rPr lang="ar-EG" sz="1600" dirty="0" smtClean="0">
                          <a:cs typeface="AL-Mohanad" pitchFamily="2" charset="-78"/>
                        </a:rPr>
                        <a:t>الجمعية الكويتية لحماية الطفل</a:t>
                      </a:r>
                      <a:endParaRPr lang="en-US" sz="1600" dirty="0">
                        <a:cs typeface="AL-Mohanad" pitchFamily="2" charset="-78"/>
                      </a:endParaRPr>
                    </a:p>
                  </a:txBody>
                  <a:tcPr/>
                </a:tc>
                <a:tc>
                  <a:txBody>
                    <a:bodyPr/>
                    <a:lstStyle/>
                    <a:p>
                      <a:pPr algn="ctr" rtl="1"/>
                      <a:r>
                        <a:rPr lang="ar-EG" sz="1600" dirty="0" smtClean="0">
                          <a:cs typeface="AL-Mohanad" pitchFamily="2" charset="-78"/>
                        </a:rPr>
                        <a:t>القاعدة إلى القمة</a:t>
                      </a:r>
                      <a:endParaRPr lang="en-US" sz="1600" dirty="0">
                        <a:cs typeface="AL-Mohanad" pitchFamily="2" charset="-78"/>
                      </a:endParaRPr>
                    </a:p>
                  </a:txBody>
                  <a:tcPr/>
                </a:tc>
              </a:tr>
              <a:tr h="465121">
                <a:tc>
                  <a:txBody>
                    <a:bodyPr/>
                    <a:lstStyle/>
                    <a:p>
                      <a:pPr algn="ctr" rtl="1"/>
                      <a:r>
                        <a:rPr lang="ar-KW" sz="1600" dirty="0" smtClean="0">
                          <a:cs typeface="AL-Mohanad" pitchFamily="2" charset="-78"/>
                        </a:rPr>
                        <a:t>انته</a:t>
                      </a:r>
                      <a:r>
                        <a:rPr lang="ar-EG" sz="1600" dirty="0" smtClean="0">
                          <a:cs typeface="AL-Mohanad" pitchFamily="2" charset="-78"/>
                        </a:rPr>
                        <a:t>ى</a:t>
                      </a:r>
                      <a:endParaRPr lang="en-US" sz="1600" dirty="0">
                        <a:cs typeface="AL-Mohanad" pitchFamily="2" charset="-78"/>
                      </a:endParaRPr>
                    </a:p>
                  </a:txBody>
                  <a:tcPr/>
                </a:tc>
                <a:tc>
                  <a:txBody>
                    <a:bodyPr/>
                    <a:lstStyle/>
                    <a:p>
                      <a:pPr algn="ctr" rtl="1"/>
                      <a:r>
                        <a:rPr lang="ar-EG" sz="1600" dirty="0" smtClean="0">
                          <a:cs typeface="AL-Mohanad" pitchFamily="2" charset="-78"/>
                        </a:rPr>
                        <a:t>(</a:t>
                      </a:r>
                      <a:r>
                        <a:rPr lang="ar-EG" sz="1200" dirty="0" smtClean="0">
                          <a:cs typeface="AL-Mohanad" pitchFamily="2" charset="-78"/>
                        </a:rPr>
                        <a:t>4</a:t>
                      </a:r>
                      <a:r>
                        <a:rPr lang="ar-EG" sz="1600" dirty="0" smtClean="0">
                          <a:cs typeface="AL-Mohanad" pitchFamily="2" charset="-78"/>
                        </a:rPr>
                        <a:t>) لطيفة الكندري</a:t>
                      </a:r>
                      <a:endParaRPr lang="en-US" sz="1600" dirty="0">
                        <a:cs typeface="AL-Mohanad" pitchFamily="2" charset="-78"/>
                      </a:endParaRPr>
                    </a:p>
                  </a:txBody>
                  <a:tcPr/>
                </a:tc>
                <a:tc>
                  <a:txBody>
                    <a:bodyPr/>
                    <a:lstStyle/>
                    <a:p>
                      <a:pPr algn="ctr" rtl="1"/>
                      <a:r>
                        <a:rPr lang="ar-EG" sz="1600" dirty="0" smtClean="0">
                          <a:cs typeface="AL-Mohanad" pitchFamily="2" charset="-78"/>
                        </a:rPr>
                        <a:t>المخرج الأول</a:t>
                      </a:r>
                      <a:endParaRPr lang="en-US" sz="1600" dirty="0">
                        <a:cs typeface="AL-Mohanad" pitchFamily="2" charset="-78"/>
                      </a:endParaRPr>
                    </a:p>
                  </a:txBody>
                  <a:tcPr/>
                </a:tc>
                <a:tc>
                  <a:txBody>
                    <a:bodyPr/>
                    <a:lstStyle/>
                    <a:p>
                      <a:pPr algn="ctr" rtl="1"/>
                      <a:r>
                        <a:rPr lang="ar-EG" sz="1600" dirty="0" smtClean="0">
                          <a:cs typeface="AL-Mohanad" pitchFamily="2" charset="-78"/>
                        </a:rPr>
                        <a:t>جمعية المعلمين الكويتية</a:t>
                      </a:r>
                      <a:endParaRPr lang="en-US" sz="1600" dirty="0">
                        <a:cs typeface="AL-Mohanad" pitchFamily="2" charset="-78"/>
                      </a:endParaRPr>
                    </a:p>
                  </a:txBody>
                  <a:tcPr/>
                </a:tc>
                <a:tc>
                  <a:txBody>
                    <a:bodyPr/>
                    <a:lstStyle/>
                    <a:p>
                      <a:pPr algn="ctr" rtl="1"/>
                      <a:r>
                        <a:rPr lang="ar-EG" sz="1600" dirty="0" smtClean="0">
                          <a:cs typeface="AL-Mohanad" pitchFamily="2" charset="-78"/>
                        </a:rPr>
                        <a:t>القاعدة إلى القمة</a:t>
                      </a:r>
                      <a:endParaRPr lang="en-US" sz="1600" dirty="0">
                        <a:cs typeface="AL-Mohanad" pitchFamily="2" charset="-78"/>
                      </a:endParaRPr>
                    </a:p>
                  </a:txBody>
                  <a:tcPr/>
                </a:tc>
              </a:tr>
              <a:tr h="465121">
                <a:tc>
                  <a:txBody>
                    <a:bodyPr/>
                    <a:lstStyle/>
                    <a:p>
                      <a:pPr algn="ctr" rtl="1"/>
                      <a:r>
                        <a:rPr lang="ar-KW" sz="1600" dirty="0" smtClean="0">
                          <a:cs typeface="AL-Mohanad" pitchFamily="2" charset="-78"/>
                        </a:rPr>
                        <a:t>انتهى</a:t>
                      </a:r>
                      <a:endParaRPr lang="en-US" sz="1600" dirty="0">
                        <a:cs typeface="AL-Mohanad" pitchFamily="2" charset="-78"/>
                      </a:endParaRPr>
                    </a:p>
                  </a:txBody>
                  <a:tcPr/>
                </a:tc>
                <a:tc>
                  <a:txBody>
                    <a:bodyPr/>
                    <a:lstStyle/>
                    <a:p>
                      <a:pPr algn="ctr" rtl="1"/>
                      <a:r>
                        <a:rPr lang="ar-EG" sz="1600" dirty="0" smtClean="0">
                          <a:cs typeface="AL-Mohanad" pitchFamily="2" charset="-78"/>
                        </a:rPr>
                        <a:t>(</a:t>
                      </a:r>
                      <a:r>
                        <a:rPr lang="ar-EG" sz="1200" dirty="0" smtClean="0">
                          <a:cs typeface="AL-Mohanad" pitchFamily="2" charset="-78"/>
                        </a:rPr>
                        <a:t>5</a:t>
                      </a:r>
                      <a:r>
                        <a:rPr lang="ar-EG" sz="1600" dirty="0" smtClean="0">
                          <a:cs typeface="AL-Mohanad" pitchFamily="2" charset="-78"/>
                        </a:rPr>
                        <a:t>) طارق الشطي</a:t>
                      </a:r>
                      <a:endParaRPr lang="en-US" sz="1600" dirty="0">
                        <a:cs typeface="AL-Mohanad" pitchFamily="2" charset="-78"/>
                      </a:endParaRPr>
                    </a:p>
                  </a:txBody>
                  <a:tcPr/>
                </a:tc>
                <a:tc>
                  <a:txBody>
                    <a:bodyPr/>
                    <a:lstStyle/>
                    <a:p>
                      <a:pPr algn="ctr" rtl="1"/>
                      <a:r>
                        <a:rPr lang="ar-EG" sz="1600" dirty="0" smtClean="0">
                          <a:cs typeface="AL-Mohanad" pitchFamily="2" charset="-78"/>
                        </a:rPr>
                        <a:t>المخرج الرابع</a:t>
                      </a:r>
                      <a:endParaRPr lang="en-US" sz="1600" dirty="0">
                        <a:cs typeface="AL-Mohanad" pitchFamily="2" charset="-78"/>
                      </a:endParaRPr>
                    </a:p>
                  </a:txBody>
                  <a:tcPr/>
                </a:tc>
                <a:tc>
                  <a:txBody>
                    <a:bodyPr/>
                    <a:lstStyle/>
                    <a:p>
                      <a:pPr algn="ctr" rtl="1"/>
                      <a:r>
                        <a:rPr lang="ar-EG" sz="1600" dirty="0" smtClean="0">
                          <a:cs typeface="AL-Mohanad" pitchFamily="2" charset="-78"/>
                        </a:rPr>
                        <a:t>وزارة التربية </a:t>
                      </a:r>
                      <a:endParaRPr lang="en-US" sz="1600" dirty="0">
                        <a:cs typeface="AL-Mohanad" pitchFamily="2" charset="-78"/>
                      </a:endParaRPr>
                    </a:p>
                  </a:txBody>
                  <a:tcPr/>
                </a:tc>
                <a:tc>
                  <a:txBody>
                    <a:bodyPr/>
                    <a:lstStyle/>
                    <a:p>
                      <a:pPr algn="ctr" rtl="1"/>
                      <a:r>
                        <a:rPr lang="ar-EG" sz="1600" dirty="0" smtClean="0">
                          <a:cs typeface="AL-Mohanad" pitchFamily="2" charset="-78"/>
                        </a:rPr>
                        <a:t>القمة إلى القاعدة</a:t>
                      </a:r>
                      <a:endParaRPr lang="en-US" sz="1600" dirty="0">
                        <a:cs typeface="AL-Mohanad" pitchFamily="2" charset="-78"/>
                      </a:endParaRPr>
                    </a:p>
                  </a:txBody>
                  <a:tcPr/>
                </a:tc>
              </a:tr>
              <a:tr h="465121">
                <a:tc>
                  <a:txBody>
                    <a:bodyPr/>
                    <a:lstStyle/>
                    <a:p>
                      <a:pPr algn="ctr" rtl="1"/>
                      <a:r>
                        <a:rPr lang="ar-EG" sz="1600" dirty="0" smtClean="0">
                          <a:cs typeface="AL-Mohanad" pitchFamily="2" charset="-78"/>
                        </a:rPr>
                        <a:t>انتهى</a:t>
                      </a:r>
                      <a:endParaRPr lang="en-US" sz="1600" dirty="0">
                        <a:cs typeface="AL-Mohanad" pitchFamily="2" charset="-78"/>
                      </a:endParaRPr>
                    </a:p>
                  </a:txBody>
                  <a:tcPr/>
                </a:tc>
                <a:tc>
                  <a:txBody>
                    <a:bodyPr/>
                    <a:lstStyle/>
                    <a:p>
                      <a:pPr algn="ctr" rtl="1"/>
                      <a:r>
                        <a:rPr lang="ar-EG" sz="1600" dirty="0" smtClean="0">
                          <a:cs typeface="AL-Mohanad" pitchFamily="2" charset="-78"/>
                        </a:rPr>
                        <a:t>(</a:t>
                      </a:r>
                      <a:r>
                        <a:rPr lang="ar-EG" sz="1200" dirty="0" smtClean="0">
                          <a:cs typeface="AL-Mohanad" pitchFamily="2" charset="-78"/>
                        </a:rPr>
                        <a:t>6</a:t>
                      </a:r>
                      <a:r>
                        <a:rPr lang="ar-EG" sz="1600" dirty="0" smtClean="0">
                          <a:cs typeface="AL-Mohanad" pitchFamily="2" charset="-78"/>
                        </a:rPr>
                        <a:t>) غاي أوليفر</a:t>
                      </a:r>
                      <a:endParaRPr lang="en-US" sz="1600" dirty="0">
                        <a:cs typeface="AL-Mohanad" pitchFamily="2" charset="-78"/>
                      </a:endParaRPr>
                    </a:p>
                  </a:txBody>
                  <a:tcPr/>
                </a:tc>
                <a:tc>
                  <a:txBody>
                    <a:bodyPr/>
                    <a:lstStyle/>
                    <a:p>
                      <a:pPr algn="ctr" rtl="1"/>
                      <a:r>
                        <a:rPr lang="ar-EG" sz="1600" dirty="0" smtClean="0">
                          <a:cs typeface="AL-Mohanad" pitchFamily="2" charset="-78"/>
                        </a:rPr>
                        <a:t>المخرج الثالث</a:t>
                      </a:r>
                      <a:endParaRPr lang="en-US" sz="1600" dirty="0">
                        <a:cs typeface="AL-Mohanad" pitchFamily="2" charset="-78"/>
                      </a:endParaRPr>
                    </a:p>
                  </a:txBody>
                  <a:tcPr/>
                </a:tc>
                <a:tc>
                  <a:txBody>
                    <a:bodyPr/>
                    <a:lstStyle/>
                    <a:p>
                      <a:pPr algn="ctr" rtl="1"/>
                      <a:r>
                        <a:rPr lang="ar-EG" sz="1600" dirty="0" smtClean="0">
                          <a:cs typeface="AL-Mohanad" pitchFamily="2" charset="-78"/>
                        </a:rPr>
                        <a:t>الجمعية الكويتية للتوحد</a:t>
                      </a:r>
                      <a:endParaRPr lang="en-US" sz="1600" dirty="0">
                        <a:cs typeface="AL-Mohanad" pitchFamily="2" charset="-78"/>
                      </a:endParaRPr>
                    </a:p>
                  </a:txBody>
                  <a:tcPr/>
                </a:tc>
                <a:tc>
                  <a:txBody>
                    <a:bodyPr/>
                    <a:lstStyle/>
                    <a:p>
                      <a:pPr algn="ctr" rtl="1"/>
                      <a:r>
                        <a:rPr lang="ar-EG" sz="1600" dirty="0" smtClean="0">
                          <a:cs typeface="AL-Mohanad" pitchFamily="2" charset="-78"/>
                        </a:rPr>
                        <a:t>القمة إلى القاعدة</a:t>
                      </a:r>
                      <a:endParaRPr lang="en-US" sz="1600" dirty="0">
                        <a:cs typeface="AL-Mohanad" pitchFamily="2" charset="-78"/>
                      </a:endParaRPr>
                    </a:p>
                  </a:txBody>
                  <a:tcPr/>
                </a:tc>
              </a:tr>
              <a:tr h="465121">
                <a:tc>
                  <a:txBody>
                    <a:bodyPr/>
                    <a:lstStyle/>
                    <a:p>
                      <a:pPr algn="ctr" rtl="1"/>
                      <a:r>
                        <a:rPr lang="ar-KW" sz="1600" dirty="0" smtClean="0">
                          <a:cs typeface="AL-Mohanad" pitchFamily="2" charset="-78"/>
                        </a:rPr>
                        <a:t>انتهى</a:t>
                      </a:r>
                      <a:endParaRPr lang="en-US" sz="1600" dirty="0">
                        <a:cs typeface="AL-Mohanad" pitchFamily="2" charset="-78"/>
                      </a:endParaRPr>
                    </a:p>
                  </a:txBody>
                  <a:tcPr/>
                </a:tc>
                <a:tc>
                  <a:txBody>
                    <a:bodyPr/>
                    <a:lstStyle/>
                    <a:p>
                      <a:pPr algn="ctr" rtl="1"/>
                      <a:r>
                        <a:rPr lang="ar-EG" sz="1600" dirty="0" smtClean="0">
                          <a:cs typeface="AL-Mohanad" pitchFamily="2" charset="-78"/>
                        </a:rPr>
                        <a:t>(</a:t>
                      </a:r>
                      <a:r>
                        <a:rPr lang="ar-EG" sz="1200" dirty="0" smtClean="0">
                          <a:cs typeface="AL-Mohanad" pitchFamily="2" charset="-78"/>
                        </a:rPr>
                        <a:t>7</a:t>
                      </a:r>
                      <a:r>
                        <a:rPr lang="ar-EG" sz="1600" dirty="0" smtClean="0">
                          <a:cs typeface="AL-Mohanad" pitchFamily="2" charset="-78"/>
                        </a:rPr>
                        <a:t>) هلال العنزي</a:t>
                      </a:r>
                      <a:endParaRPr lang="en-US" sz="1600" dirty="0">
                        <a:cs typeface="AL-Mohanad" pitchFamily="2" charset="-78"/>
                      </a:endParaRPr>
                    </a:p>
                  </a:txBody>
                  <a:tcPr/>
                </a:tc>
                <a:tc>
                  <a:txBody>
                    <a:bodyPr/>
                    <a:lstStyle/>
                    <a:p>
                      <a:pPr algn="ctr" rtl="1"/>
                      <a:r>
                        <a:rPr lang="ar-EG" sz="1600" dirty="0" smtClean="0">
                          <a:cs typeface="AL-Mohanad" pitchFamily="2" charset="-78"/>
                        </a:rPr>
                        <a:t>المخرج الثاني</a:t>
                      </a:r>
                      <a:endParaRPr lang="en-US" sz="1600" dirty="0">
                        <a:cs typeface="AL-Mohanad" pitchFamily="2" charset="-78"/>
                      </a:endParaRPr>
                    </a:p>
                  </a:txBody>
                  <a:tcPr/>
                </a:tc>
                <a:tc>
                  <a:txBody>
                    <a:bodyPr/>
                    <a:lstStyle/>
                    <a:p>
                      <a:pPr algn="ctr" rtl="1"/>
                      <a:r>
                        <a:rPr lang="ar-EG" sz="1600" dirty="0" smtClean="0">
                          <a:cs typeface="AL-Mohanad" pitchFamily="2" charset="-78"/>
                        </a:rPr>
                        <a:t>وزارة التربية</a:t>
                      </a:r>
                      <a:endParaRPr lang="en-US" sz="1600" dirty="0">
                        <a:cs typeface="AL-Mohanad" pitchFamily="2" charset="-78"/>
                      </a:endParaRPr>
                    </a:p>
                  </a:txBody>
                  <a:tcPr/>
                </a:tc>
                <a:tc>
                  <a:txBody>
                    <a:bodyPr/>
                    <a:lstStyle/>
                    <a:p>
                      <a:pPr algn="ctr" rtl="1"/>
                      <a:r>
                        <a:rPr lang="ar-EG" sz="1600" dirty="0" smtClean="0">
                          <a:cs typeface="AL-Mohanad" pitchFamily="2" charset="-78"/>
                        </a:rPr>
                        <a:t>القمة</a:t>
                      </a:r>
                      <a:r>
                        <a:rPr lang="ar-EG" sz="1600" baseline="0" dirty="0" smtClean="0">
                          <a:cs typeface="AL-Mohanad" pitchFamily="2" charset="-78"/>
                        </a:rPr>
                        <a:t> إلى القاعدة </a:t>
                      </a:r>
                      <a:endParaRPr lang="en-US" sz="1600" dirty="0">
                        <a:cs typeface="AL-Mohanad"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884238"/>
          </a:xfrm>
        </p:spPr>
        <p:txBody>
          <a:bodyPr>
            <a:normAutofit/>
          </a:bodyPr>
          <a:lstStyle/>
          <a:p>
            <a:pPr algn="ctr"/>
            <a:r>
              <a:rPr lang="ar-EG" sz="4400" b="1" dirty="0" smtClean="0">
                <a:solidFill>
                  <a:srgbClr val="0070C0"/>
                </a:solidFill>
                <a:cs typeface="AL-Mohanad" pitchFamily="2" charset="-78"/>
              </a:rPr>
              <a:t>محاور المشروع الأساسية </a:t>
            </a:r>
            <a:endParaRPr lang="en-US" sz="4400" b="1" dirty="0" smtClean="0">
              <a:solidFill>
                <a:srgbClr val="0070C0"/>
              </a:solidFill>
              <a:cs typeface="AL-Mohanad" pitchFamily="2" charset="-78"/>
            </a:endParaRPr>
          </a:p>
        </p:txBody>
      </p:sp>
      <p:graphicFrame>
        <p:nvGraphicFramePr>
          <p:cNvPr id="4" name="Content Placeholder 3"/>
          <p:cNvGraphicFramePr>
            <a:graphicFrameLocks noGrp="1"/>
          </p:cNvGraphicFramePr>
          <p:nvPr>
            <p:ph idx="1"/>
          </p:nvPr>
        </p:nvGraphicFramePr>
        <p:xfrm>
          <a:off x="457200" y="1371600"/>
          <a:ext cx="8153400" cy="3654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81000" y="4743271"/>
            <a:ext cx="8305800" cy="1200329"/>
          </a:xfrm>
          <a:prstGeom prst="rect">
            <a:avLst/>
          </a:prstGeom>
          <a:noFill/>
        </p:spPr>
        <p:txBody>
          <a:bodyPr wrap="square" rtlCol="0">
            <a:spAutoFit/>
          </a:bodyPr>
          <a:lstStyle/>
          <a:p>
            <a:pPr algn="r" rtl="1"/>
            <a:r>
              <a:rPr lang="ar-EG" sz="2400" dirty="0" smtClean="0">
                <a:cs typeface="AL-Mohanad" pitchFamily="2" charset="-78"/>
              </a:rPr>
              <a:t>التركيز على </a:t>
            </a:r>
            <a:r>
              <a:rPr lang="ar-EG" sz="2400" dirty="0" smtClean="0">
                <a:solidFill>
                  <a:srgbClr val="FF0000"/>
                </a:solidFill>
                <a:cs typeface="AL-Mohanad" pitchFamily="2" charset="-78"/>
              </a:rPr>
              <a:t>بناء القدرات </a:t>
            </a:r>
            <a:r>
              <a:rPr lang="ar-EG" sz="2400" dirty="0" smtClean="0">
                <a:cs typeface="AL-Mohanad" pitchFamily="2" charset="-78"/>
              </a:rPr>
              <a:t>و</a:t>
            </a:r>
            <a:r>
              <a:rPr lang="ar-EG" sz="2400" dirty="0" smtClean="0">
                <a:solidFill>
                  <a:srgbClr val="FF0000"/>
                </a:solidFill>
                <a:cs typeface="AL-Mohanad" pitchFamily="2" charset="-78"/>
              </a:rPr>
              <a:t>نقل الخبرة</a:t>
            </a:r>
            <a:r>
              <a:rPr lang="ar-EG" sz="2400" dirty="0" smtClean="0">
                <a:cs typeface="AL-Mohanad" pitchFamily="2" charset="-78"/>
              </a:rPr>
              <a:t> إلى الجهات المستفيدة في المحاور الأربعة من خلال الدراسات الإستراتيجية، والتدريب المستمر، وتطوير آليات ومصادر التشخيص والتعرف المبكر على الحالات، وتطوير مصادر وآليات التدخل العلاجي.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467600" cy="533400"/>
          </a:xfrm>
        </p:spPr>
        <p:txBody>
          <a:bodyPr>
            <a:noAutofit/>
          </a:bodyPr>
          <a:lstStyle/>
          <a:p>
            <a:pPr algn="ctr"/>
            <a:r>
              <a:rPr lang="ar-EG" dirty="0" smtClean="0">
                <a:solidFill>
                  <a:srgbClr val="0070C0"/>
                </a:solidFill>
                <a:cs typeface="AL-Mohanad Bold" pitchFamily="2" charset="-78"/>
              </a:rPr>
              <a:t>الخبراء المشاركين بالمشروع</a:t>
            </a:r>
            <a:endParaRPr lang="en-US" dirty="0">
              <a:solidFill>
                <a:srgbClr val="0070C0"/>
              </a:solidFill>
              <a:cs typeface="AL-Mohanad Bold"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7023287"/>
              </p:ext>
            </p:extLst>
          </p:nvPr>
        </p:nvGraphicFramePr>
        <p:xfrm>
          <a:off x="380999" y="1033643"/>
          <a:ext cx="8458201" cy="6240246"/>
        </p:xfrm>
        <a:graphic>
          <a:graphicData uri="http://schemas.openxmlformats.org/drawingml/2006/table">
            <a:tbl>
              <a:tblPr firstRow="1" bandRow="1">
                <a:tableStyleId>{5C22544A-7EE6-4342-B048-85BDC9FD1C3A}</a:tableStyleId>
              </a:tblPr>
              <a:tblGrid>
                <a:gridCol w="1696606"/>
                <a:gridCol w="1696606"/>
                <a:gridCol w="1238097"/>
                <a:gridCol w="2381297"/>
                <a:gridCol w="1445595"/>
              </a:tblGrid>
              <a:tr h="398445">
                <a:tc>
                  <a:txBody>
                    <a:bodyPr/>
                    <a:lstStyle/>
                    <a:p>
                      <a:pPr algn="ctr" rtl="1"/>
                      <a:r>
                        <a:rPr lang="ar-KW" sz="1400" dirty="0" smtClean="0">
                          <a:cs typeface="AL-Mohanad" pitchFamily="2" charset="-78"/>
                        </a:rPr>
                        <a:t>الحالة</a:t>
                      </a:r>
                      <a:endParaRPr lang="en-US" sz="1400" dirty="0">
                        <a:cs typeface="AL-Mohanad" pitchFamily="2" charset="-78"/>
                      </a:endParaRPr>
                    </a:p>
                  </a:txBody>
                  <a:tcPr/>
                </a:tc>
                <a:tc>
                  <a:txBody>
                    <a:bodyPr/>
                    <a:lstStyle/>
                    <a:p>
                      <a:pPr algn="ctr" rtl="1"/>
                      <a:r>
                        <a:rPr lang="ar-EG" sz="1400" dirty="0" smtClean="0">
                          <a:cs typeface="AL-Mohanad" pitchFamily="2" charset="-78"/>
                        </a:rPr>
                        <a:t>الخبير</a:t>
                      </a:r>
                      <a:endParaRPr lang="en-US" sz="1400" dirty="0">
                        <a:cs typeface="AL-Mohanad" pitchFamily="2" charset="-78"/>
                      </a:endParaRPr>
                    </a:p>
                  </a:txBody>
                  <a:tcPr/>
                </a:tc>
                <a:tc>
                  <a:txBody>
                    <a:bodyPr/>
                    <a:lstStyle/>
                    <a:p>
                      <a:pPr algn="ctr" rtl="1"/>
                      <a:r>
                        <a:rPr lang="ar-EG" sz="1400" dirty="0" smtClean="0">
                          <a:cs typeface="AL-Mohanad" pitchFamily="2" charset="-78"/>
                        </a:rPr>
                        <a:t>المحور</a:t>
                      </a:r>
                      <a:endParaRPr lang="en-US" sz="1400" dirty="0">
                        <a:cs typeface="AL-Mohanad" pitchFamily="2" charset="-78"/>
                      </a:endParaRPr>
                    </a:p>
                  </a:txBody>
                  <a:tcPr/>
                </a:tc>
                <a:tc>
                  <a:txBody>
                    <a:bodyPr/>
                    <a:lstStyle/>
                    <a:p>
                      <a:pPr algn="ctr" rtl="1"/>
                      <a:r>
                        <a:rPr lang="ar-EG" sz="1400" dirty="0" smtClean="0">
                          <a:cs typeface="AL-Mohanad" pitchFamily="2" charset="-78"/>
                        </a:rPr>
                        <a:t>الجهة</a:t>
                      </a:r>
                      <a:r>
                        <a:rPr lang="ar-EG" sz="1400" baseline="0" dirty="0" smtClean="0">
                          <a:cs typeface="AL-Mohanad" pitchFamily="2" charset="-78"/>
                        </a:rPr>
                        <a:t> الوطنية المستفيدة</a:t>
                      </a:r>
                      <a:endParaRPr lang="en-US" sz="1400" dirty="0">
                        <a:cs typeface="AL-Mohanad" pitchFamily="2" charset="-78"/>
                      </a:endParaRPr>
                    </a:p>
                  </a:txBody>
                  <a:tcPr/>
                </a:tc>
                <a:tc>
                  <a:txBody>
                    <a:bodyPr/>
                    <a:lstStyle/>
                    <a:p>
                      <a:pPr algn="ctr" rtl="1"/>
                      <a:r>
                        <a:rPr lang="ar-EG" sz="1400" dirty="0" smtClean="0">
                          <a:cs typeface="AL-Mohanad" pitchFamily="2" charset="-78"/>
                        </a:rPr>
                        <a:t>الأسلوب</a:t>
                      </a:r>
                      <a:endParaRPr lang="en-US" sz="1400" dirty="0">
                        <a:cs typeface="AL-Mohanad" pitchFamily="2" charset="-78"/>
                      </a:endParaRPr>
                    </a:p>
                  </a:txBody>
                  <a:tcPr/>
                </a:tc>
              </a:tr>
              <a:tr h="563949">
                <a:tc>
                  <a:txBody>
                    <a:bodyPr/>
                    <a:lstStyle/>
                    <a:p>
                      <a:pPr algn="ctr" rtl="1"/>
                      <a:r>
                        <a:rPr lang="ar-KW" sz="1400" dirty="0" smtClean="0">
                          <a:cs typeface="AL-Mohanad" pitchFamily="2" charset="-78"/>
                        </a:rPr>
                        <a:t>انتهى</a:t>
                      </a:r>
                      <a:endParaRPr lang="en-US" sz="1400" dirty="0">
                        <a:cs typeface="AL-Mohanad" pitchFamily="2" charset="-78"/>
                      </a:endParaRPr>
                    </a:p>
                  </a:txBody>
                  <a:tcPr/>
                </a:tc>
                <a:tc>
                  <a:txBody>
                    <a:bodyPr/>
                    <a:lstStyle/>
                    <a:p>
                      <a:pPr algn="ctr" rtl="1"/>
                      <a:r>
                        <a:rPr lang="ar-EG" sz="1400" dirty="0" smtClean="0">
                          <a:cs typeface="AL-Mohanad" pitchFamily="2" charset="-78"/>
                        </a:rPr>
                        <a:t>(8) هدى شعبان </a:t>
                      </a:r>
                      <a:endParaRPr lang="en-US" sz="1400" dirty="0">
                        <a:cs typeface="AL-Mohanad" pitchFamily="2" charset="-78"/>
                      </a:endParaRPr>
                    </a:p>
                  </a:txBody>
                  <a:tcPr/>
                </a:tc>
                <a:tc>
                  <a:txBody>
                    <a:bodyPr/>
                    <a:lstStyle/>
                    <a:p>
                      <a:pPr algn="ctr" rtl="1"/>
                      <a:r>
                        <a:rPr lang="ar-EG" sz="1400" dirty="0" smtClean="0">
                          <a:cs typeface="AL-Mohanad" pitchFamily="2" charset="-78"/>
                        </a:rPr>
                        <a:t>المخرج الأول والثاني</a:t>
                      </a:r>
                      <a:endParaRPr lang="en-US" sz="1400" dirty="0">
                        <a:cs typeface="AL-Mohanad" pitchFamily="2" charset="-78"/>
                      </a:endParaRPr>
                    </a:p>
                  </a:txBody>
                  <a:tcPr/>
                </a:tc>
                <a:tc>
                  <a:txBody>
                    <a:bodyPr/>
                    <a:lstStyle/>
                    <a:p>
                      <a:pPr algn="ctr" rtl="1"/>
                      <a:r>
                        <a:rPr lang="ar-EG" sz="1400" dirty="0" smtClean="0">
                          <a:cs typeface="AL-Mohanad" pitchFamily="2" charset="-78"/>
                        </a:rPr>
                        <a:t>جمعية الرابطة الوطنية لاختلافات التعلم</a:t>
                      </a:r>
                      <a:endParaRPr lang="en-US" sz="1400" dirty="0">
                        <a:cs typeface="AL-Mohanad" pitchFamily="2" charset="-78"/>
                      </a:endParaRPr>
                    </a:p>
                  </a:txBody>
                  <a:tcPr/>
                </a:tc>
                <a:tc>
                  <a:txBody>
                    <a:bodyPr/>
                    <a:lstStyle/>
                    <a:p>
                      <a:pPr algn="ctr" rtl="1"/>
                      <a:r>
                        <a:rPr lang="ar-EG" sz="1400" dirty="0" smtClean="0">
                          <a:cs typeface="AL-Mohanad" pitchFamily="2" charset="-78"/>
                        </a:rPr>
                        <a:t>القاعدة إلى القمة</a:t>
                      </a:r>
                      <a:endParaRPr lang="en-US" sz="1400" dirty="0">
                        <a:cs typeface="AL-Mohanad" pitchFamily="2" charset="-78"/>
                      </a:endParaRPr>
                    </a:p>
                  </a:txBody>
                  <a:tcPr/>
                </a:tc>
              </a:tr>
              <a:tr h="398445">
                <a:tc>
                  <a:txBody>
                    <a:bodyPr/>
                    <a:lstStyle/>
                    <a:p>
                      <a:pPr algn="ctr" rtl="1"/>
                      <a:r>
                        <a:rPr lang="ar-EG" sz="1400" dirty="0" smtClean="0">
                          <a:cs typeface="AL-Mohanad" pitchFamily="2" charset="-78"/>
                        </a:rPr>
                        <a:t>انتهى</a:t>
                      </a:r>
                      <a:endParaRPr lang="en-US" sz="1400" dirty="0">
                        <a:cs typeface="AL-Mohanad" pitchFamily="2" charset="-78"/>
                      </a:endParaRPr>
                    </a:p>
                  </a:txBody>
                  <a:tcPr/>
                </a:tc>
                <a:tc>
                  <a:txBody>
                    <a:bodyPr/>
                    <a:lstStyle/>
                    <a:p>
                      <a:pPr algn="ctr" rtl="1"/>
                      <a:r>
                        <a:rPr lang="ar-EG" sz="1400" dirty="0" smtClean="0">
                          <a:cs typeface="AL-Mohanad" pitchFamily="2" charset="-78"/>
                        </a:rPr>
                        <a:t>(9) </a:t>
                      </a:r>
                      <a:r>
                        <a:rPr lang="ar-KW" sz="1400" dirty="0" smtClean="0">
                          <a:cs typeface="AL-Mohanad" pitchFamily="2" charset="-78"/>
                        </a:rPr>
                        <a:t>فاطمة عياد</a:t>
                      </a:r>
                      <a:endParaRPr lang="en-US" sz="1400" dirty="0">
                        <a:cs typeface="AL-Mohanad" pitchFamily="2" charset="-78"/>
                      </a:endParaRPr>
                    </a:p>
                  </a:txBody>
                  <a:tcPr/>
                </a:tc>
                <a:tc>
                  <a:txBody>
                    <a:bodyPr/>
                    <a:lstStyle/>
                    <a:p>
                      <a:pPr algn="ctr" rtl="1"/>
                      <a:r>
                        <a:rPr lang="ar-KW" sz="1400" dirty="0" smtClean="0">
                          <a:cs typeface="AL-Mohanad" pitchFamily="2" charset="-78"/>
                        </a:rPr>
                        <a:t>المخرج الثالث</a:t>
                      </a:r>
                      <a:endParaRPr lang="en-US" sz="1400" dirty="0">
                        <a:cs typeface="AL-Mohanad" pitchFamily="2" charset="-78"/>
                      </a:endParaRPr>
                    </a:p>
                  </a:txBody>
                  <a:tcPr/>
                </a:tc>
                <a:tc>
                  <a:txBody>
                    <a:bodyPr/>
                    <a:lstStyle/>
                    <a:p>
                      <a:pPr algn="ctr" rtl="1"/>
                      <a:r>
                        <a:rPr lang="ar-KW" sz="1400" dirty="0" smtClean="0">
                          <a:cs typeface="AL-Mohanad" pitchFamily="2" charset="-78"/>
                        </a:rPr>
                        <a:t>مركز التدخل المبكر</a:t>
                      </a:r>
                      <a:endParaRPr lang="en-US" sz="1400" dirty="0">
                        <a:cs typeface="AL-Mohanad" pitchFamily="2" charset="-78"/>
                      </a:endParaRPr>
                    </a:p>
                  </a:txBody>
                  <a:tcPr/>
                </a:tc>
                <a:tc>
                  <a:txBody>
                    <a:bodyPr/>
                    <a:lstStyle/>
                    <a:p>
                      <a:pPr algn="ctr" rtl="1"/>
                      <a:r>
                        <a:rPr lang="ar-KW" sz="1400" dirty="0" smtClean="0">
                          <a:cs typeface="AL-Mohanad" pitchFamily="2" charset="-78"/>
                        </a:rPr>
                        <a:t>القاعدة إلى القمة</a:t>
                      </a:r>
                      <a:endParaRPr lang="en-US" sz="1400" dirty="0">
                        <a:cs typeface="AL-Mohanad" pitchFamily="2" charset="-78"/>
                      </a:endParaRPr>
                    </a:p>
                  </a:txBody>
                  <a:tcPr/>
                </a:tc>
              </a:tr>
              <a:tr h="563949">
                <a:tc>
                  <a:txBody>
                    <a:bodyPr/>
                    <a:lstStyle/>
                    <a:p>
                      <a:pPr algn="ctr" rtl="1"/>
                      <a:r>
                        <a:rPr lang="ar-KW" sz="1400" dirty="0" smtClean="0">
                          <a:cs typeface="AL-Mohanad" pitchFamily="2" charset="-78"/>
                        </a:rPr>
                        <a:t>انتهى</a:t>
                      </a:r>
                      <a:endParaRPr lang="en-US" sz="1400" dirty="0">
                        <a:cs typeface="AL-Mohanad" pitchFamily="2" charset="-78"/>
                      </a:endParaRPr>
                    </a:p>
                  </a:txBody>
                  <a:tcPr/>
                </a:tc>
                <a:tc>
                  <a:txBody>
                    <a:bodyPr/>
                    <a:lstStyle/>
                    <a:p>
                      <a:pPr algn="ctr" rtl="1"/>
                      <a:r>
                        <a:rPr lang="ar-EG" sz="1400" baseline="0" dirty="0" smtClean="0">
                          <a:cs typeface="AL-Mohanad" pitchFamily="2" charset="-78"/>
                        </a:rPr>
                        <a:t>(10) حسام طلعت</a:t>
                      </a:r>
                      <a:endParaRPr lang="en-US" sz="1400" dirty="0">
                        <a:cs typeface="AL-Mohanad" pitchFamily="2" charset="-78"/>
                      </a:endParaRPr>
                    </a:p>
                  </a:txBody>
                  <a:tcPr/>
                </a:tc>
                <a:tc>
                  <a:txBody>
                    <a:bodyPr/>
                    <a:lstStyle/>
                    <a:p>
                      <a:pPr algn="ctr" rtl="1"/>
                      <a:r>
                        <a:rPr lang="ar-KW" sz="1400" dirty="0" smtClean="0">
                          <a:cs typeface="AL-Mohanad" pitchFamily="2" charset="-78"/>
                        </a:rPr>
                        <a:t>المخرج الثاني والرابع </a:t>
                      </a:r>
                      <a:endParaRPr lang="en-US" sz="1400" dirty="0">
                        <a:cs typeface="AL-Mohanad" pitchFamily="2" charset="-78"/>
                      </a:endParaRPr>
                    </a:p>
                  </a:txBody>
                  <a:tcPr/>
                </a:tc>
                <a:tc>
                  <a:txBody>
                    <a:bodyPr/>
                    <a:lstStyle/>
                    <a:p>
                      <a:pPr algn="ctr" rtl="1"/>
                      <a:r>
                        <a:rPr lang="ar-KW" sz="1400" dirty="0" smtClean="0">
                          <a:cs typeface="AL-Mohanad" pitchFamily="2" charset="-78"/>
                        </a:rPr>
                        <a:t>الهيئة العامة لشئون ذوي الإعاقة</a:t>
                      </a:r>
                      <a:endParaRPr lang="en-US" sz="1400" dirty="0">
                        <a:cs typeface="AL-Mohanad" pitchFamily="2" charset="-78"/>
                      </a:endParaRPr>
                    </a:p>
                  </a:txBody>
                  <a:tcPr/>
                </a:tc>
                <a:tc>
                  <a:txBody>
                    <a:bodyPr/>
                    <a:lstStyle/>
                    <a:p>
                      <a:pPr algn="ctr" rtl="1"/>
                      <a:r>
                        <a:rPr lang="ar-KW" sz="1400" dirty="0" smtClean="0">
                          <a:cs typeface="AL-Mohanad" pitchFamily="2" charset="-78"/>
                        </a:rPr>
                        <a:t>القمة إلى القاعدة</a:t>
                      </a:r>
                      <a:endParaRPr lang="en-US" sz="1400" dirty="0">
                        <a:cs typeface="AL-Mohanad" pitchFamily="2" charset="-78"/>
                      </a:endParaRPr>
                    </a:p>
                  </a:txBody>
                  <a:tcPr/>
                </a:tc>
              </a:tr>
              <a:tr h="563949">
                <a:tc>
                  <a:txBody>
                    <a:bodyPr/>
                    <a:lstStyle/>
                    <a:p>
                      <a:pPr algn="ctr" rtl="1"/>
                      <a:r>
                        <a:rPr lang="ar-KW" sz="1400" dirty="0" smtClean="0">
                          <a:cs typeface="AL-Mohanad" pitchFamily="2" charset="-78"/>
                        </a:rPr>
                        <a:t>انتهى</a:t>
                      </a:r>
                      <a:endParaRPr lang="en-US" sz="1400" dirty="0">
                        <a:cs typeface="AL-Mohanad" pitchFamily="2" charset="-78"/>
                      </a:endParaRPr>
                    </a:p>
                  </a:txBody>
                  <a:tcPr/>
                </a:tc>
                <a:tc>
                  <a:txBody>
                    <a:bodyPr/>
                    <a:lstStyle/>
                    <a:p>
                      <a:pPr algn="ctr" rtl="1"/>
                      <a:r>
                        <a:rPr lang="ar-KW" sz="1400" dirty="0" smtClean="0">
                          <a:cs typeface="AL-Mohanad" pitchFamily="2" charset="-78"/>
                        </a:rPr>
                        <a:t>(11) علي السنوسي</a:t>
                      </a:r>
                      <a:endParaRPr lang="en-US" sz="1400" dirty="0">
                        <a:cs typeface="AL-Mohanad" pitchFamily="2" charset="-78"/>
                      </a:endParaRPr>
                    </a:p>
                  </a:txBody>
                  <a:tcPr/>
                </a:tc>
                <a:tc>
                  <a:txBody>
                    <a:bodyPr/>
                    <a:lstStyle/>
                    <a:p>
                      <a:pPr algn="ctr" rtl="1"/>
                      <a:r>
                        <a:rPr lang="ar-KW" sz="1400" dirty="0" smtClean="0">
                          <a:cs typeface="AL-Mohanad" pitchFamily="2" charset="-78"/>
                        </a:rPr>
                        <a:t>المخرج الثاني والرابع</a:t>
                      </a:r>
                      <a:endParaRPr lang="en-US" sz="1400" dirty="0">
                        <a:cs typeface="AL-Mohanad" pitchFamily="2" charset="-78"/>
                      </a:endParaRPr>
                    </a:p>
                  </a:txBody>
                  <a:tcPr/>
                </a:tc>
                <a:tc>
                  <a:txBody>
                    <a:bodyPr/>
                    <a:lstStyle/>
                    <a:p>
                      <a:pPr algn="ctr" rtl="1"/>
                      <a:r>
                        <a:rPr lang="ar-KW" sz="1400" dirty="0" smtClean="0">
                          <a:cs typeface="AL-Mohanad" pitchFamily="2" charset="-78"/>
                        </a:rPr>
                        <a:t>الهيئة العامة لشئون</a:t>
                      </a:r>
                      <a:r>
                        <a:rPr lang="ar-KW" sz="1400" baseline="0" dirty="0" smtClean="0">
                          <a:cs typeface="AL-Mohanad" pitchFamily="2" charset="-78"/>
                        </a:rPr>
                        <a:t> ذوي الإعاقة</a:t>
                      </a:r>
                      <a:endParaRPr lang="en-US" sz="1400" dirty="0">
                        <a:cs typeface="AL-Mohanad" pitchFamily="2" charset="-78"/>
                      </a:endParaRPr>
                    </a:p>
                  </a:txBody>
                  <a:tcPr/>
                </a:tc>
                <a:tc>
                  <a:txBody>
                    <a:bodyPr/>
                    <a:lstStyle/>
                    <a:p>
                      <a:pPr algn="ctr" rtl="1"/>
                      <a:r>
                        <a:rPr lang="ar-KW" sz="1400" dirty="0" smtClean="0">
                          <a:cs typeface="AL-Mohanad" pitchFamily="2" charset="-78"/>
                        </a:rPr>
                        <a:t>القمة إلى القاعدة</a:t>
                      </a:r>
                      <a:endParaRPr lang="en-US" sz="1400" dirty="0">
                        <a:cs typeface="AL-Mohanad" pitchFamily="2" charset="-78"/>
                      </a:endParaRPr>
                    </a:p>
                  </a:txBody>
                  <a:tcPr/>
                </a:tc>
              </a:tr>
              <a:tr h="398445">
                <a:tc>
                  <a:txBody>
                    <a:bodyPr/>
                    <a:lstStyle/>
                    <a:p>
                      <a:pPr algn="ctr" rtl="1"/>
                      <a:r>
                        <a:rPr kumimoji="0" lang="ar-EG" sz="1400" kern="1200" dirty="0" smtClean="0">
                          <a:solidFill>
                            <a:schemeClr val="dk1"/>
                          </a:solidFill>
                          <a:latin typeface="+mn-lt"/>
                          <a:ea typeface="+mn-ea"/>
                          <a:cs typeface="AL-Mohanad" pitchFamily="2" charset="-78"/>
                        </a:rPr>
                        <a:t>انتهى</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عبد الستار محفوظي</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المخرج الثالث</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مركز تقويم وتعليم الطفل</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القمة إلى القاعدة</a:t>
                      </a:r>
                      <a:endParaRPr kumimoji="0" lang="en-US" sz="1400" kern="1200" dirty="0">
                        <a:solidFill>
                          <a:schemeClr val="dk1"/>
                        </a:solidFill>
                        <a:latin typeface="+mn-lt"/>
                        <a:ea typeface="+mn-ea"/>
                        <a:cs typeface="AL-Mohanad" pitchFamily="2" charset="-78"/>
                      </a:endParaRPr>
                    </a:p>
                  </a:txBody>
                  <a:tcPr/>
                </a:tc>
              </a:tr>
              <a:tr h="398445">
                <a:tc>
                  <a:txBody>
                    <a:bodyPr/>
                    <a:lstStyle/>
                    <a:p>
                      <a:pPr algn="ctr" rtl="1"/>
                      <a:r>
                        <a:rPr kumimoji="0" lang="ar-EG" sz="1400" kern="1200" dirty="0" smtClean="0">
                          <a:solidFill>
                            <a:schemeClr val="dk1"/>
                          </a:solidFill>
                          <a:latin typeface="+mn-lt"/>
                          <a:ea typeface="+mn-ea"/>
                          <a:cs typeface="AL-Mohanad" pitchFamily="2" charset="-78"/>
                        </a:rPr>
                        <a:t>انتهى</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فتحية عبد الرؤوف</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المخرج الثاني</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الجمعية الكويتية للدسلكسيا</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القمة إلى القاعدة</a:t>
                      </a:r>
                      <a:endParaRPr kumimoji="0" lang="en-US" sz="1400" kern="1200" dirty="0">
                        <a:solidFill>
                          <a:schemeClr val="dk1"/>
                        </a:solidFill>
                        <a:latin typeface="+mn-lt"/>
                        <a:ea typeface="+mn-ea"/>
                        <a:cs typeface="AL-Mohanad" pitchFamily="2" charset="-78"/>
                      </a:endParaRPr>
                    </a:p>
                  </a:txBody>
                  <a:tcPr/>
                </a:tc>
              </a:tr>
              <a:tr h="398445">
                <a:tc>
                  <a:txBody>
                    <a:bodyPr/>
                    <a:lstStyle/>
                    <a:p>
                      <a:pPr algn="ctr" rtl="1"/>
                      <a:r>
                        <a:rPr lang="ar-EG" sz="1400" dirty="0" smtClean="0">
                          <a:cs typeface="AL-Mohanad" pitchFamily="2" charset="-78"/>
                        </a:rPr>
                        <a:t>انتهى</a:t>
                      </a:r>
                      <a:endParaRPr lang="en-US" sz="1400" dirty="0">
                        <a:cs typeface="AL-Mohanad" pitchFamily="2" charset="-78"/>
                      </a:endParaRPr>
                    </a:p>
                  </a:txBody>
                  <a:tcPr/>
                </a:tc>
                <a:tc>
                  <a:txBody>
                    <a:bodyPr/>
                    <a:lstStyle/>
                    <a:p>
                      <a:pPr algn="ctr" rtl="1"/>
                      <a:r>
                        <a:rPr lang="ar-KW" sz="1400" dirty="0" smtClean="0">
                          <a:cs typeface="AL-Mohanad" pitchFamily="2" charset="-78"/>
                        </a:rPr>
                        <a:t>لطيفة الكندري</a:t>
                      </a:r>
                      <a:endParaRPr lang="en-US" sz="1400" dirty="0">
                        <a:cs typeface="AL-Mohanad" pitchFamily="2" charset="-78"/>
                      </a:endParaRPr>
                    </a:p>
                  </a:txBody>
                  <a:tcPr/>
                </a:tc>
                <a:tc>
                  <a:txBody>
                    <a:bodyPr/>
                    <a:lstStyle/>
                    <a:p>
                      <a:pPr algn="ctr" rtl="1"/>
                      <a:r>
                        <a:rPr lang="ar-KW" sz="1400" dirty="0" smtClean="0">
                          <a:cs typeface="AL-Mohanad" pitchFamily="2" charset="-78"/>
                        </a:rPr>
                        <a:t>المخرج الأول</a:t>
                      </a:r>
                      <a:endParaRPr lang="en-US" sz="1400" dirty="0">
                        <a:cs typeface="AL-Mohanad" pitchFamily="2" charset="-78"/>
                      </a:endParaRPr>
                    </a:p>
                  </a:txBody>
                  <a:tcPr/>
                </a:tc>
                <a:tc>
                  <a:txBody>
                    <a:bodyPr/>
                    <a:lstStyle/>
                    <a:p>
                      <a:pPr algn="ctr" rtl="1"/>
                      <a:r>
                        <a:rPr lang="ar-KW" sz="1400" dirty="0" smtClean="0">
                          <a:cs typeface="AL-Mohanad" pitchFamily="2" charset="-78"/>
                        </a:rPr>
                        <a:t>الجمعية الكويتية للمعلمين</a:t>
                      </a:r>
                      <a:endParaRPr lang="en-US" sz="1400" dirty="0">
                        <a:cs typeface="AL-Mohanad" pitchFamily="2" charset="-78"/>
                      </a:endParaRPr>
                    </a:p>
                  </a:txBody>
                  <a:tcPr/>
                </a:tc>
                <a:tc>
                  <a:txBody>
                    <a:bodyPr/>
                    <a:lstStyle/>
                    <a:p>
                      <a:pPr algn="ctr" rtl="1"/>
                      <a:r>
                        <a:rPr lang="ar-KW" sz="1400" dirty="0" smtClean="0">
                          <a:cs typeface="AL-Mohanad" pitchFamily="2" charset="-78"/>
                        </a:rPr>
                        <a:t>القاعدة إلى القمة</a:t>
                      </a:r>
                      <a:endParaRPr lang="en-US" sz="1400" dirty="0">
                        <a:cs typeface="AL-Mohanad" pitchFamily="2" charset="-78"/>
                      </a:endParaRPr>
                    </a:p>
                  </a:txBody>
                  <a:tcPr/>
                </a:tc>
              </a:tr>
              <a:tr h="398445">
                <a:tc>
                  <a:txBody>
                    <a:bodyPr/>
                    <a:lstStyle/>
                    <a:p>
                      <a:pPr algn="ctr" rtl="1"/>
                      <a:r>
                        <a:rPr lang="ar-EG" sz="1400" dirty="0" smtClean="0">
                          <a:solidFill>
                            <a:srgbClr val="FF0000"/>
                          </a:solidFill>
                          <a:cs typeface="AL-Mohanad" pitchFamily="2" charset="-78"/>
                        </a:rPr>
                        <a:t>جاري</a:t>
                      </a:r>
                      <a:endParaRPr lang="en-US" sz="1400" dirty="0">
                        <a:solidFill>
                          <a:srgbClr val="FF0000"/>
                        </a:solidFill>
                        <a:cs typeface="AL-Mohanad" pitchFamily="2" charset="-78"/>
                      </a:endParaRPr>
                    </a:p>
                  </a:txBody>
                  <a:tcPr/>
                </a:tc>
                <a:tc>
                  <a:txBody>
                    <a:bodyPr/>
                    <a:lstStyle/>
                    <a:p>
                      <a:pPr algn="ctr" rtl="1"/>
                      <a:r>
                        <a:rPr lang="ar-KW" sz="1400" dirty="0" smtClean="0">
                          <a:solidFill>
                            <a:srgbClr val="FF0000"/>
                          </a:solidFill>
                          <a:cs typeface="AL-Mohanad" pitchFamily="2" charset="-78"/>
                        </a:rPr>
                        <a:t>هدى شعبان</a:t>
                      </a:r>
                      <a:endParaRPr lang="en-US" sz="1400" dirty="0">
                        <a:solidFill>
                          <a:srgbClr val="FF0000"/>
                        </a:solidFill>
                        <a:cs typeface="AL-Mohanad" pitchFamily="2" charset="-78"/>
                      </a:endParaRPr>
                    </a:p>
                  </a:txBody>
                  <a:tcPr/>
                </a:tc>
                <a:tc>
                  <a:txBody>
                    <a:bodyPr/>
                    <a:lstStyle/>
                    <a:p>
                      <a:pPr algn="ctr" rtl="1"/>
                      <a:r>
                        <a:rPr lang="ar-KW" sz="1400" dirty="0" smtClean="0">
                          <a:solidFill>
                            <a:srgbClr val="FF0000"/>
                          </a:solidFill>
                          <a:cs typeface="AL-Mohanad" pitchFamily="2" charset="-78"/>
                        </a:rPr>
                        <a:t>المخرج الأول</a:t>
                      </a:r>
                      <a:endParaRPr lang="en-US" sz="1400" dirty="0">
                        <a:solidFill>
                          <a:srgbClr val="FF0000"/>
                        </a:solidFill>
                        <a:cs typeface="AL-Mohanad" pitchFamily="2" charset="-78"/>
                      </a:endParaRPr>
                    </a:p>
                  </a:txBody>
                  <a:tcPr/>
                </a:tc>
                <a:tc>
                  <a:txBody>
                    <a:bodyPr/>
                    <a:lstStyle/>
                    <a:p>
                      <a:pPr algn="ctr" rtl="1"/>
                      <a:r>
                        <a:rPr lang="ar-KW" sz="1400" dirty="0" smtClean="0">
                          <a:solidFill>
                            <a:srgbClr val="FF0000"/>
                          </a:solidFill>
                          <a:cs typeface="AL-Mohanad" pitchFamily="2" charset="-78"/>
                        </a:rPr>
                        <a:t>الجمعية الكويتية لحماية الطفل</a:t>
                      </a:r>
                      <a:endParaRPr lang="en-US" sz="1400" dirty="0">
                        <a:solidFill>
                          <a:srgbClr val="FF0000"/>
                        </a:solidFill>
                        <a:cs typeface="AL-Mohanad" pitchFamily="2" charset="-78"/>
                      </a:endParaRPr>
                    </a:p>
                  </a:txBody>
                  <a:tcPr/>
                </a:tc>
                <a:tc>
                  <a:txBody>
                    <a:bodyPr/>
                    <a:lstStyle/>
                    <a:p>
                      <a:pPr algn="ctr" rtl="1"/>
                      <a:r>
                        <a:rPr lang="ar-KW" sz="1400" dirty="0" smtClean="0">
                          <a:solidFill>
                            <a:srgbClr val="FF0000"/>
                          </a:solidFill>
                          <a:cs typeface="AL-Mohanad" pitchFamily="2" charset="-78"/>
                        </a:rPr>
                        <a:t>القمة إلى القاعدة</a:t>
                      </a:r>
                      <a:endParaRPr lang="en-US" sz="1400" dirty="0">
                        <a:solidFill>
                          <a:srgbClr val="FF0000"/>
                        </a:solidFill>
                        <a:cs typeface="AL-Mohanad" pitchFamily="2" charset="-78"/>
                      </a:endParaRPr>
                    </a:p>
                  </a:txBody>
                  <a:tcPr/>
                </a:tc>
              </a:tr>
              <a:tr h="563949">
                <a:tc>
                  <a:txBody>
                    <a:bodyPr/>
                    <a:lstStyle/>
                    <a:p>
                      <a:pPr algn="ctr" rtl="1"/>
                      <a:r>
                        <a:rPr kumimoji="0" lang="ar-EG" sz="1400" kern="1200" dirty="0" smtClean="0">
                          <a:solidFill>
                            <a:schemeClr val="dk1"/>
                          </a:solidFill>
                          <a:latin typeface="+mn-lt"/>
                          <a:ea typeface="+mn-ea"/>
                          <a:cs typeface="AL-Mohanad" pitchFamily="2" charset="-78"/>
                        </a:rPr>
                        <a:t>انتهى</a:t>
                      </a:r>
                      <a:endParaRPr kumimoji="0" lang="en-US" sz="1400" kern="1200" dirty="0">
                        <a:solidFill>
                          <a:schemeClr val="dk1"/>
                        </a:solidFill>
                        <a:latin typeface="+mn-lt"/>
                        <a:ea typeface="+mn-ea"/>
                        <a:cs typeface="AL-Mohanad" pitchFamily="2" charset="-78"/>
                      </a:endParaRPr>
                    </a:p>
                  </a:txBody>
                  <a:tcPr/>
                </a:tc>
                <a:tc>
                  <a:txBody>
                    <a:bodyPr/>
                    <a:lstStyle/>
                    <a:p>
                      <a:pPr algn="ctr" rtl="1"/>
                      <a:r>
                        <a:rPr kumimoji="0" lang="ar-KW" sz="1400" kern="1200" dirty="0" smtClean="0">
                          <a:solidFill>
                            <a:schemeClr val="dk1"/>
                          </a:solidFill>
                          <a:latin typeface="+mn-lt"/>
                          <a:ea typeface="+mn-ea"/>
                          <a:cs typeface="AL-Mohanad" pitchFamily="2" charset="-78"/>
                        </a:rPr>
                        <a:t>علي السنوسي</a:t>
                      </a:r>
                      <a:endParaRPr kumimoji="0" lang="en-US" sz="1400" kern="1200" dirty="0">
                        <a:solidFill>
                          <a:schemeClr val="dk1"/>
                        </a:solidFill>
                        <a:latin typeface="+mn-lt"/>
                        <a:ea typeface="+mn-ea"/>
                        <a:cs typeface="AL-Mohanad" pitchFamily="2" charset="-78"/>
                      </a:endParaRPr>
                    </a:p>
                  </a:txBody>
                  <a:tcPr/>
                </a:tc>
                <a:tc>
                  <a:txBody>
                    <a:bodyPr/>
                    <a:lstStyle/>
                    <a:p>
                      <a:pPr algn="ctr" rtl="1"/>
                      <a:r>
                        <a:rPr kumimoji="0" lang="ar-KW" sz="1400" kern="1200" dirty="0" smtClean="0">
                          <a:solidFill>
                            <a:schemeClr val="dk1"/>
                          </a:solidFill>
                          <a:latin typeface="+mn-lt"/>
                          <a:ea typeface="+mn-ea"/>
                          <a:cs typeface="AL-Mohanad" pitchFamily="2" charset="-78"/>
                        </a:rPr>
                        <a:t>المخرج الأول والثالث</a:t>
                      </a:r>
                      <a:endParaRPr kumimoji="0" lang="en-US" sz="1400" kern="1200" dirty="0">
                        <a:solidFill>
                          <a:schemeClr val="dk1"/>
                        </a:solidFill>
                        <a:latin typeface="+mn-lt"/>
                        <a:ea typeface="+mn-ea"/>
                        <a:cs typeface="AL-Mohanad" pitchFamily="2" charset="-78"/>
                      </a:endParaRPr>
                    </a:p>
                  </a:txBody>
                  <a:tcPr/>
                </a:tc>
                <a:tc>
                  <a:txBody>
                    <a:bodyPr/>
                    <a:lstStyle/>
                    <a:p>
                      <a:pPr algn="ctr" rtl="1"/>
                      <a:r>
                        <a:rPr kumimoji="0" lang="ar-KW" sz="1400" kern="1200" dirty="0" smtClean="0">
                          <a:solidFill>
                            <a:schemeClr val="dk1"/>
                          </a:solidFill>
                          <a:latin typeface="+mn-lt"/>
                          <a:ea typeface="+mn-ea"/>
                          <a:cs typeface="AL-Mohanad" pitchFamily="2" charset="-78"/>
                        </a:rPr>
                        <a:t>جمعية التوحد الكويتية</a:t>
                      </a:r>
                      <a:endParaRPr kumimoji="0" lang="en-US" sz="1400" kern="1200" dirty="0">
                        <a:solidFill>
                          <a:schemeClr val="dk1"/>
                        </a:solidFill>
                        <a:latin typeface="+mn-lt"/>
                        <a:ea typeface="+mn-ea"/>
                        <a:cs typeface="AL-Mohanad" pitchFamily="2" charset="-78"/>
                      </a:endParaRPr>
                    </a:p>
                  </a:txBody>
                  <a:tcPr/>
                </a:tc>
                <a:tc>
                  <a:txBody>
                    <a:bodyPr/>
                    <a:lstStyle/>
                    <a:p>
                      <a:pPr algn="ctr" rtl="1"/>
                      <a:r>
                        <a:rPr kumimoji="0" lang="ar-KW" sz="1400" kern="1200" dirty="0" smtClean="0">
                          <a:solidFill>
                            <a:schemeClr val="dk1"/>
                          </a:solidFill>
                          <a:latin typeface="+mn-lt"/>
                          <a:ea typeface="+mn-ea"/>
                          <a:cs typeface="AL-Mohanad" pitchFamily="2" charset="-78"/>
                        </a:rPr>
                        <a:t>القاعدة إلى القمة</a:t>
                      </a:r>
                      <a:endParaRPr kumimoji="0" lang="en-US" sz="1400" kern="1200" dirty="0">
                        <a:solidFill>
                          <a:schemeClr val="dk1"/>
                        </a:solidFill>
                        <a:latin typeface="+mn-lt"/>
                        <a:ea typeface="+mn-ea"/>
                        <a:cs typeface="AL-Mohanad" pitchFamily="2" charset="-78"/>
                      </a:endParaRPr>
                    </a:p>
                  </a:txBody>
                  <a:tcPr/>
                </a:tc>
              </a:tr>
              <a:tr h="398445">
                <a:tc>
                  <a:txBody>
                    <a:bodyPr/>
                    <a:lstStyle/>
                    <a:p>
                      <a:pPr algn="ctr" rtl="1"/>
                      <a:r>
                        <a:rPr kumimoji="0" lang="ar-EG" sz="1400" kern="1200" dirty="0" smtClean="0">
                          <a:solidFill>
                            <a:schemeClr val="dk1"/>
                          </a:solidFill>
                          <a:latin typeface="+mn-lt"/>
                          <a:ea typeface="+mn-ea"/>
                          <a:cs typeface="AL-Mohanad" pitchFamily="2" charset="-78"/>
                        </a:rPr>
                        <a:t>انتهى</a:t>
                      </a:r>
                      <a:endParaRPr lang="en-US" sz="1400" dirty="0">
                        <a:solidFill>
                          <a:srgbClr val="FF0000"/>
                        </a:solidFill>
                        <a:cs typeface="AL-Mohanad" pitchFamily="2" charset="-78"/>
                      </a:endParaRPr>
                    </a:p>
                  </a:txBody>
                  <a:tcPr/>
                </a:tc>
                <a:tc>
                  <a:txBody>
                    <a:bodyPr/>
                    <a:lstStyle/>
                    <a:p>
                      <a:pPr marL="0" algn="ctr" rtl="1" eaLnBrk="1" latinLnBrk="0" hangingPunct="1"/>
                      <a:r>
                        <a:rPr kumimoji="0" lang="ar-EG" sz="1400" kern="1200" dirty="0" smtClean="0">
                          <a:solidFill>
                            <a:schemeClr val="dk1"/>
                          </a:solidFill>
                          <a:latin typeface="+mn-lt"/>
                          <a:ea typeface="+mn-ea"/>
                          <a:cs typeface="AL-Mohanad" pitchFamily="2" charset="-78"/>
                        </a:rPr>
                        <a:t>ماكريس بانتيليس</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المخرج الثاني</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الجمعية الكويتية للدسلكسيا</a:t>
                      </a:r>
                      <a:endParaRPr kumimoji="0" lang="en-US" sz="1400" kern="1200" dirty="0">
                        <a:solidFill>
                          <a:schemeClr val="dk1"/>
                        </a:solidFill>
                        <a:latin typeface="+mn-lt"/>
                        <a:ea typeface="+mn-ea"/>
                        <a:cs typeface="AL-Mohanad" pitchFamily="2" charset="-78"/>
                      </a:endParaRPr>
                    </a:p>
                  </a:txBody>
                  <a:tcPr/>
                </a:tc>
                <a:tc>
                  <a:txBody>
                    <a:bodyPr/>
                    <a:lstStyle/>
                    <a:p>
                      <a:pPr marL="0" algn="ctr" rtl="1" eaLnBrk="1" latinLnBrk="0" hangingPunct="1"/>
                      <a:r>
                        <a:rPr kumimoji="0" lang="ar-KW" sz="1400" kern="1200" dirty="0" smtClean="0">
                          <a:solidFill>
                            <a:schemeClr val="dk1"/>
                          </a:solidFill>
                          <a:latin typeface="+mn-lt"/>
                          <a:ea typeface="+mn-ea"/>
                          <a:cs typeface="AL-Mohanad" pitchFamily="2" charset="-78"/>
                        </a:rPr>
                        <a:t>القمة إلى القاعدة</a:t>
                      </a:r>
                      <a:endParaRPr kumimoji="0" lang="en-US" sz="1400" kern="1200" dirty="0">
                        <a:solidFill>
                          <a:schemeClr val="dk1"/>
                        </a:solidFill>
                        <a:latin typeface="+mn-lt"/>
                        <a:ea typeface="+mn-ea"/>
                        <a:cs typeface="AL-Mohanad" pitchFamily="2" charset="-78"/>
                      </a:endParaRPr>
                    </a:p>
                  </a:txBody>
                  <a:tcPr/>
                </a:tc>
              </a:tr>
              <a:tr h="398445">
                <a:tc>
                  <a:txBody>
                    <a:bodyPr/>
                    <a:lstStyle/>
                    <a:p>
                      <a:pPr algn="ctr" rtl="1"/>
                      <a:r>
                        <a:rPr lang="ar-EG" sz="1400" dirty="0" smtClean="0">
                          <a:solidFill>
                            <a:srgbClr val="FF0000"/>
                          </a:solidFill>
                          <a:cs typeface="AL-Mohanad" pitchFamily="2" charset="-78"/>
                        </a:rPr>
                        <a:t>جاري</a:t>
                      </a:r>
                      <a:endParaRPr lang="en-US" sz="1400" dirty="0">
                        <a:solidFill>
                          <a:srgbClr val="FF0000"/>
                        </a:solidFill>
                        <a:cs typeface="AL-Mohanad" pitchFamily="2" charset="-78"/>
                      </a:endParaRPr>
                    </a:p>
                  </a:txBody>
                  <a:tcPr/>
                </a:tc>
                <a:tc>
                  <a:txBody>
                    <a:bodyPr/>
                    <a:lstStyle/>
                    <a:p>
                      <a:pPr algn="ctr" rtl="1"/>
                      <a:r>
                        <a:rPr lang="ar-EG" sz="1400" dirty="0" smtClean="0">
                          <a:solidFill>
                            <a:srgbClr val="FF0000"/>
                          </a:solidFill>
                          <a:cs typeface="AL-Mohanad" pitchFamily="2" charset="-78"/>
                        </a:rPr>
                        <a:t>أسامة الدعاس</a:t>
                      </a:r>
                      <a:endParaRPr lang="en-US" sz="1400" dirty="0">
                        <a:solidFill>
                          <a:srgbClr val="FF0000"/>
                        </a:solidFill>
                        <a:cs typeface="AL-Mohanad" pitchFamily="2" charset="-78"/>
                      </a:endParaRPr>
                    </a:p>
                  </a:txBody>
                  <a:tcPr/>
                </a:tc>
                <a:tc>
                  <a:txBody>
                    <a:bodyPr/>
                    <a:lstStyle/>
                    <a:p>
                      <a:pPr algn="ctr" rtl="1"/>
                      <a:r>
                        <a:rPr lang="ar-KW" sz="1400" dirty="0" smtClean="0">
                          <a:solidFill>
                            <a:srgbClr val="FF0000"/>
                          </a:solidFill>
                          <a:cs typeface="AL-Mohanad" pitchFamily="2" charset="-78"/>
                        </a:rPr>
                        <a:t>المخرج الثالث</a:t>
                      </a:r>
                      <a:endParaRPr lang="en-US" sz="1400" dirty="0">
                        <a:solidFill>
                          <a:srgbClr val="FF0000"/>
                        </a:solidFill>
                        <a:cs typeface="AL-Mohanad" pitchFamily="2" charset="-78"/>
                      </a:endParaRPr>
                    </a:p>
                  </a:txBody>
                  <a:tcPr/>
                </a:tc>
                <a:tc>
                  <a:txBody>
                    <a:bodyPr/>
                    <a:lstStyle/>
                    <a:p>
                      <a:pPr algn="ctr" rtl="1"/>
                      <a:r>
                        <a:rPr lang="ar-KW" sz="1400" dirty="0" smtClean="0">
                          <a:solidFill>
                            <a:srgbClr val="FF0000"/>
                          </a:solidFill>
                          <a:cs typeface="AL-Mohanad" pitchFamily="2" charset="-78"/>
                        </a:rPr>
                        <a:t>الجمعية الكويتية للدسلكسيا</a:t>
                      </a:r>
                      <a:endParaRPr lang="en-US" sz="1400" dirty="0">
                        <a:solidFill>
                          <a:srgbClr val="FF0000"/>
                        </a:solidFill>
                        <a:cs typeface="AL-Mohanad" pitchFamily="2" charset="-78"/>
                      </a:endParaRPr>
                    </a:p>
                  </a:txBody>
                  <a:tcPr/>
                </a:tc>
                <a:tc>
                  <a:txBody>
                    <a:bodyPr/>
                    <a:lstStyle/>
                    <a:p>
                      <a:pPr algn="ctr" rtl="1"/>
                      <a:r>
                        <a:rPr lang="ar-KW" sz="1400" dirty="0" smtClean="0">
                          <a:solidFill>
                            <a:srgbClr val="FF0000"/>
                          </a:solidFill>
                          <a:cs typeface="AL-Mohanad" pitchFamily="2" charset="-78"/>
                        </a:rPr>
                        <a:t>القمة إلى القاعدة</a:t>
                      </a:r>
                      <a:endParaRPr lang="en-US" sz="1400" dirty="0">
                        <a:solidFill>
                          <a:srgbClr val="FF0000"/>
                        </a:solidFill>
                        <a:cs typeface="AL-Mohanad" pitchFamily="2" charset="-78"/>
                      </a:endParaRPr>
                    </a:p>
                  </a:txBody>
                  <a:tcPr/>
                </a:tc>
              </a:tr>
              <a:tr h="398445">
                <a:tc>
                  <a:txBody>
                    <a:bodyPr/>
                    <a:lstStyle/>
                    <a:p>
                      <a:pPr algn="ctr" rtl="1"/>
                      <a:r>
                        <a:rPr lang="ar-EG" sz="1400" dirty="0" smtClean="0">
                          <a:cs typeface="AL-Mohanad" pitchFamily="2" charset="-78"/>
                        </a:rPr>
                        <a:t>انتهى</a:t>
                      </a:r>
                      <a:endParaRPr lang="en-US" sz="1400" dirty="0">
                        <a:cs typeface="AL-Mohanad" pitchFamily="2" charset="-78"/>
                      </a:endParaRPr>
                    </a:p>
                  </a:txBody>
                  <a:tcPr/>
                </a:tc>
                <a:tc>
                  <a:txBody>
                    <a:bodyPr/>
                    <a:lstStyle/>
                    <a:p>
                      <a:pPr algn="ctr" rtl="1"/>
                      <a:r>
                        <a:rPr lang="ar-EG" sz="1400" dirty="0" smtClean="0">
                          <a:cs typeface="AL-Mohanad" pitchFamily="2" charset="-78"/>
                        </a:rPr>
                        <a:t>عيس جاسم </a:t>
                      </a:r>
                      <a:endParaRPr lang="en-US" sz="1400" dirty="0">
                        <a:cs typeface="AL-Mohanad" pitchFamily="2" charset="-78"/>
                      </a:endParaRPr>
                    </a:p>
                  </a:txBody>
                  <a:tcPr/>
                </a:tc>
                <a:tc>
                  <a:txBody>
                    <a:bodyPr/>
                    <a:lstStyle/>
                    <a:p>
                      <a:pPr algn="ctr" rtl="1"/>
                      <a:r>
                        <a:rPr lang="ar-EG" sz="1400" dirty="0" smtClean="0">
                          <a:cs typeface="AL-Mohanad" pitchFamily="2" charset="-78"/>
                        </a:rPr>
                        <a:t>المخرج الأول</a:t>
                      </a:r>
                      <a:endParaRPr lang="en-US" sz="1400" dirty="0">
                        <a:cs typeface="AL-Mohanad" pitchFamily="2" charset="-78"/>
                      </a:endParaRPr>
                    </a:p>
                  </a:txBody>
                  <a:tcPr/>
                </a:tc>
                <a:tc>
                  <a:txBody>
                    <a:bodyPr/>
                    <a:lstStyle/>
                    <a:p>
                      <a:pPr algn="ctr" rtl="1"/>
                      <a:r>
                        <a:rPr lang="ar-EG" sz="1400" dirty="0" smtClean="0">
                          <a:cs typeface="AL-Mohanad" pitchFamily="2" charset="-78"/>
                        </a:rPr>
                        <a:t>مركز تقويم وتعليم الطفل</a:t>
                      </a:r>
                      <a:endParaRPr lang="en-US" sz="1400" dirty="0">
                        <a:cs typeface="AL-Mohanad" pitchFamily="2" charset="-78"/>
                      </a:endParaRPr>
                    </a:p>
                  </a:txBody>
                  <a:tcPr/>
                </a:tc>
                <a:tc>
                  <a:txBody>
                    <a:bodyPr/>
                    <a:lstStyle/>
                    <a:p>
                      <a:pPr algn="ctr" rtl="1"/>
                      <a:r>
                        <a:rPr lang="ar-EG" sz="1400" dirty="0" smtClean="0">
                          <a:cs typeface="AL-Mohanad" pitchFamily="2" charset="-78"/>
                        </a:rPr>
                        <a:t>القمة إلى القاعدة</a:t>
                      </a:r>
                      <a:endParaRPr lang="en-US" sz="1400" dirty="0">
                        <a:cs typeface="AL-Mohanad" pitchFamily="2" charset="-78"/>
                      </a:endParaRPr>
                    </a:p>
                  </a:txBody>
                  <a:tcPr/>
                </a:tc>
              </a:tr>
              <a:tr h="398445">
                <a:tc>
                  <a:txBody>
                    <a:bodyPr/>
                    <a:lstStyle/>
                    <a:p>
                      <a:pPr algn="ctr" rtl="1"/>
                      <a:r>
                        <a:rPr lang="ar-EG" sz="1400" dirty="0" smtClean="0">
                          <a:cs typeface="AL-Mohanad" pitchFamily="2" charset="-78"/>
                        </a:rPr>
                        <a:t>جاري</a:t>
                      </a:r>
                      <a:endParaRPr lang="en-US" sz="1400" dirty="0">
                        <a:cs typeface="AL-Mohanad" pitchFamily="2" charset="-78"/>
                      </a:endParaRPr>
                    </a:p>
                  </a:txBody>
                  <a:tcPr/>
                </a:tc>
                <a:tc>
                  <a:txBody>
                    <a:bodyPr/>
                    <a:lstStyle/>
                    <a:p>
                      <a:pPr algn="ctr" rtl="1"/>
                      <a:r>
                        <a:rPr lang="ar-EG" sz="1400" dirty="0" smtClean="0">
                          <a:cs typeface="AL-Mohanad" pitchFamily="2" charset="-78"/>
                        </a:rPr>
                        <a:t>مسعد أبو الديار</a:t>
                      </a:r>
                      <a:endParaRPr lang="en-US" sz="1400" dirty="0">
                        <a:cs typeface="AL-Mohanad" pitchFamily="2" charset="-78"/>
                      </a:endParaRPr>
                    </a:p>
                  </a:txBody>
                  <a:tcPr/>
                </a:tc>
                <a:tc>
                  <a:txBody>
                    <a:bodyPr/>
                    <a:lstStyle/>
                    <a:p>
                      <a:pPr algn="ctr" rtl="1"/>
                      <a:r>
                        <a:rPr lang="ar-EG" sz="1400" dirty="0" smtClean="0">
                          <a:cs typeface="AL-Mohanad" pitchFamily="2" charset="-78"/>
                        </a:rPr>
                        <a:t>المخرج الثاني</a:t>
                      </a:r>
                      <a:endParaRPr lang="en-US" sz="1400" dirty="0">
                        <a:cs typeface="AL-Mohanad" pitchFamily="2" charset="-78"/>
                      </a:endParaRPr>
                    </a:p>
                  </a:txBody>
                  <a:tcPr/>
                </a:tc>
                <a:tc>
                  <a:txBody>
                    <a:bodyPr/>
                    <a:lstStyle/>
                    <a:p>
                      <a:pPr algn="ctr" rtl="1"/>
                      <a:r>
                        <a:rPr lang="ar-EG" sz="1400" dirty="0" smtClean="0">
                          <a:cs typeface="AL-Mohanad" pitchFamily="2" charset="-78"/>
                        </a:rPr>
                        <a:t>مركز</a:t>
                      </a:r>
                      <a:r>
                        <a:rPr lang="ar-EG" sz="1400" baseline="0" dirty="0" smtClean="0">
                          <a:cs typeface="AL-Mohanad" pitchFamily="2" charset="-78"/>
                        </a:rPr>
                        <a:t> تقويم وتعليم الطفل</a:t>
                      </a:r>
                      <a:endParaRPr lang="en-US" sz="1400" dirty="0">
                        <a:cs typeface="AL-Mohanad" pitchFamily="2" charset="-78"/>
                      </a:endParaRPr>
                    </a:p>
                  </a:txBody>
                  <a:tcPr/>
                </a:tc>
                <a:tc>
                  <a:txBody>
                    <a:bodyPr/>
                    <a:lstStyle/>
                    <a:p>
                      <a:pPr algn="ctr" rtl="1"/>
                      <a:r>
                        <a:rPr lang="ar-EG" sz="1400" dirty="0" smtClean="0">
                          <a:cs typeface="AL-Mohanad" pitchFamily="2" charset="-78"/>
                        </a:rPr>
                        <a:t>القمة إلى القاعدة</a:t>
                      </a:r>
                      <a:endParaRPr lang="en-US" sz="1400" dirty="0">
                        <a:cs typeface="AL-Mohanad" pitchFamily="2" charset="-78"/>
                      </a:endParaRPr>
                    </a:p>
                  </a:txBody>
                  <a:tcPr/>
                </a:tc>
              </a:tr>
            </a:tbl>
          </a:graphicData>
        </a:graphic>
      </p:graphicFrame>
    </p:spTree>
    <p:extLst>
      <p:ext uri="{BB962C8B-B14F-4D97-AF65-F5344CB8AC3E}">
        <p14:creationId xmlns:p14="http://schemas.microsoft.com/office/powerpoint/2010/main" val="3719238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686800" cy="731838"/>
          </a:xfrm>
        </p:spPr>
        <p:txBody>
          <a:bodyPr>
            <a:noAutofit/>
          </a:bodyPr>
          <a:lstStyle/>
          <a:p>
            <a:pPr algn="ctr" rtl="1"/>
            <a:r>
              <a:rPr lang="ar-EG" sz="2800" b="0" dirty="0" smtClean="0">
                <a:solidFill>
                  <a:srgbClr val="0070C0"/>
                </a:solidFill>
                <a:effectLst/>
                <a:cs typeface="AL-Mohanad Bold" pitchFamily="2" charset="-78"/>
              </a:rPr>
              <a:t> إنجازات المشروع في فترة التقرير السادسة</a:t>
            </a:r>
            <a:r>
              <a:rPr lang="ar-KW" sz="2800" b="0" dirty="0" smtClean="0">
                <a:solidFill>
                  <a:srgbClr val="0070C0"/>
                </a:solidFill>
                <a:effectLst/>
                <a:cs typeface="AL-Mohanad Bold" pitchFamily="2" charset="-78"/>
              </a:rPr>
              <a:t> </a:t>
            </a:r>
            <a:r>
              <a:rPr lang="ar-EG" sz="2800" b="0" dirty="0" smtClean="0">
                <a:solidFill>
                  <a:srgbClr val="0070C0"/>
                </a:solidFill>
                <a:effectLst/>
                <a:cs typeface="AL-Mohanad Bold" pitchFamily="2" charset="-78"/>
              </a:rPr>
              <a:t>(فبراير /يوليو </a:t>
            </a:r>
            <a:r>
              <a:rPr lang="ar-EG" sz="2000" b="0" dirty="0" smtClean="0">
                <a:solidFill>
                  <a:srgbClr val="0070C0"/>
                </a:solidFill>
                <a:effectLst/>
                <a:cs typeface="AL-Mohanad Bold" pitchFamily="2" charset="-78"/>
              </a:rPr>
              <a:t>201</a:t>
            </a:r>
            <a:r>
              <a:rPr lang="ar-KW" sz="2000" b="0" dirty="0" smtClean="0">
                <a:solidFill>
                  <a:srgbClr val="0070C0"/>
                </a:solidFill>
                <a:effectLst/>
                <a:cs typeface="AL-Mohanad Bold" pitchFamily="2" charset="-78"/>
              </a:rPr>
              <a:t>2</a:t>
            </a:r>
            <a:r>
              <a:rPr lang="ar-EG" sz="2800" b="0" dirty="0" smtClean="0">
                <a:solidFill>
                  <a:srgbClr val="0070C0"/>
                </a:solidFill>
                <a:effectLst/>
                <a:cs typeface="AL-Mohanad Bold" pitchFamily="2" charset="-78"/>
              </a:rPr>
              <a:t>)</a:t>
            </a:r>
            <a:endParaRPr lang="en-US" sz="2800" b="0" dirty="0">
              <a:solidFill>
                <a:srgbClr val="0070C0"/>
              </a:solidFill>
              <a:effectLst/>
              <a:cs typeface="AL-Mohanad Bold" pitchFamily="2" charset="-78"/>
            </a:endParaRPr>
          </a:p>
        </p:txBody>
      </p:sp>
      <p:sp>
        <p:nvSpPr>
          <p:cNvPr id="3" name="Content Placeholder 2"/>
          <p:cNvSpPr>
            <a:spLocks noGrp="1"/>
          </p:cNvSpPr>
          <p:nvPr>
            <p:ph idx="1"/>
          </p:nvPr>
        </p:nvSpPr>
        <p:spPr>
          <a:xfrm>
            <a:off x="381000" y="1295400"/>
            <a:ext cx="8458200" cy="5178552"/>
          </a:xfrm>
        </p:spPr>
        <p:txBody>
          <a:bodyPr>
            <a:noAutofit/>
          </a:bodyPr>
          <a:lstStyle/>
          <a:p>
            <a:pPr algn="just" rtl="1"/>
            <a:r>
              <a:rPr lang="ar-KW" sz="2400" dirty="0" smtClean="0">
                <a:cs typeface="AL-Mohanad" pitchFamily="2" charset="-78"/>
              </a:rPr>
              <a:t>التعاون مع </a:t>
            </a:r>
            <a:r>
              <a:rPr lang="ar-EG" sz="2400" dirty="0" smtClean="0">
                <a:cs typeface="AL-Mohanad" pitchFamily="2" charset="-78"/>
              </a:rPr>
              <a:t>ال</a:t>
            </a:r>
            <a:r>
              <a:rPr lang="ar-KW" sz="2400" dirty="0" smtClean="0">
                <a:cs typeface="AL-Mohanad" pitchFamily="2" charset="-78"/>
              </a:rPr>
              <a:t>جهات </a:t>
            </a:r>
            <a:r>
              <a:rPr lang="ar-EG" sz="2400" dirty="0" smtClean="0">
                <a:cs typeface="AL-Mohanad" pitchFamily="2" charset="-78"/>
              </a:rPr>
              <a:t>التالية: (</a:t>
            </a:r>
            <a:r>
              <a:rPr lang="ar-EG" sz="1600" dirty="0" smtClean="0">
                <a:cs typeface="AL-Mohanad" pitchFamily="2" charset="-78"/>
              </a:rPr>
              <a:t>11</a:t>
            </a:r>
            <a:r>
              <a:rPr lang="ar-EG" sz="2400" dirty="0" smtClean="0">
                <a:cs typeface="AL-Mohanad" pitchFamily="2" charset="-78"/>
              </a:rPr>
              <a:t> جهات وطنية من أصل </a:t>
            </a:r>
            <a:r>
              <a:rPr lang="ar-EG" sz="2000" dirty="0" smtClean="0">
                <a:cs typeface="AL-Mohanad" pitchFamily="2" charset="-78"/>
              </a:rPr>
              <a:t>20 </a:t>
            </a:r>
            <a:r>
              <a:rPr lang="ar-EG" sz="2400" dirty="0" smtClean="0">
                <a:cs typeface="AL-Mohanad" pitchFamily="2" charset="-78"/>
              </a:rPr>
              <a:t>جهة مذكورة في وثيقة المشروع).  </a:t>
            </a:r>
          </a:p>
          <a:p>
            <a:pPr lvl="1" algn="just" rtl="1"/>
            <a:r>
              <a:rPr lang="ar-KW" sz="1800" dirty="0" smtClean="0">
                <a:cs typeface="AL-Mohanad" pitchFamily="2" charset="-78"/>
              </a:rPr>
              <a:t>وزارة التربية</a:t>
            </a:r>
            <a:r>
              <a:rPr lang="ar-EG" sz="1800" dirty="0" smtClean="0">
                <a:cs typeface="AL-Mohanad" pitchFamily="2" charset="-78"/>
              </a:rPr>
              <a:t>،</a:t>
            </a:r>
            <a:r>
              <a:rPr lang="ar-KW" sz="1800" dirty="0" smtClean="0">
                <a:cs typeface="AL-Mohanad" pitchFamily="2" charset="-78"/>
              </a:rPr>
              <a:t> </a:t>
            </a:r>
            <a:endParaRPr lang="ar-EG" sz="1800" dirty="0" smtClean="0">
              <a:cs typeface="AL-Mohanad" pitchFamily="2" charset="-78"/>
            </a:endParaRPr>
          </a:p>
          <a:p>
            <a:pPr lvl="1" algn="just" rtl="1"/>
            <a:r>
              <a:rPr lang="ar-KW" sz="1800" dirty="0" smtClean="0">
                <a:cs typeface="AL-Mohanad" pitchFamily="2" charset="-78"/>
              </a:rPr>
              <a:t>وزارة الشئون الاجتماعية والعمل، </a:t>
            </a:r>
            <a:endParaRPr lang="ar-EG" sz="1800" dirty="0" smtClean="0">
              <a:cs typeface="AL-Mohanad" pitchFamily="2" charset="-78"/>
            </a:endParaRPr>
          </a:p>
          <a:p>
            <a:pPr lvl="1" algn="just" rtl="1"/>
            <a:r>
              <a:rPr lang="ar-KW" sz="1800" dirty="0" smtClean="0">
                <a:cs typeface="AL-Mohanad" pitchFamily="2" charset="-78"/>
              </a:rPr>
              <a:t>وزارة الصحة</a:t>
            </a:r>
            <a:r>
              <a:rPr lang="ar-EG" sz="1800" dirty="0" smtClean="0">
                <a:cs typeface="AL-Mohanad" pitchFamily="2" charset="-78"/>
              </a:rPr>
              <a:t>،</a:t>
            </a:r>
            <a:r>
              <a:rPr lang="ar-KW" sz="1800" dirty="0" smtClean="0">
                <a:cs typeface="AL-Mohanad" pitchFamily="2" charset="-78"/>
              </a:rPr>
              <a:t> </a:t>
            </a:r>
            <a:endParaRPr lang="ar-EG" sz="1800" dirty="0" smtClean="0">
              <a:cs typeface="AL-Mohanad" pitchFamily="2" charset="-78"/>
            </a:endParaRPr>
          </a:p>
          <a:p>
            <a:pPr lvl="1" algn="just" rtl="1"/>
            <a:r>
              <a:rPr lang="ar-KW" sz="1800" dirty="0" smtClean="0">
                <a:cs typeface="AL-Mohanad" pitchFamily="2" charset="-78"/>
              </a:rPr>
              <a:t>الهيئة العامة لشئون ذوي الإعاقة.</a:t>
            </a:r>
            <a:endParaRPr lang="ar-EG" sz="1800" dirty="0" smtClean="0">
              <a:cs typeface="AL-Mohanad" pitchFamily="2" charset="-78"/>
            </a:endParaRPr>
          </a:p>
          <a:p>
            <a:pPr lvl="1" algn="just" rtl="1"/>
            <a:r>
              <a:rPr lang="ar-EG" sz="1800" dirty="0" smtClean="0">
                <a:cs typeface="AL-Mohanad" pitchFamily="2" charset="-78"/>
              </a:rPr>
              <a:t>جامعة الكويت،</a:t>
            </a:r>
          </a:p>
          <a:p>
            <a:pPr lvl="1" algn="just" rtl="1"/>
            <a:r>
              <a:rPr lang="ar-KW" sz="1800" dirty="0" smtClean="0">
                <a:cs typeface="AL-Mohanad" pitchFamily="2" charset="-78"/>
              </a:rPr>
              <a:t>جمعية اختلافات التعلم</a:t>
            </a:r>
            <a:r>
              <a:rPr lang="ar-EG" sz="1800" dirty="0" smtClean="0">
                <a:cs typeface="AL-Mohanad" pitchFamily="2" charset="-78"/>
              </a:rPr>
              <a:t>،</a:t>
            </a:r>
            <a:r>
              <a:rPr lang="ar-KW" sz="1800" dirty="0" smtClean="0">
                <a:cs typeface="AL-Mohanad" pitchFamily="2" charset="-78"/>
              </a:rPr>
              <a:t> </a:t>
            </a:r>
            <a:endParaRPr lang="ar-EG" sz="1800" dirty="0" smtClean="0">
              <a:cs typeface="AL-Mohanad" pitchFamily="2" charset="-78"/>
            </a:endParaRPr>
          </a:p>
          <a:p>
            <a:pPr lvl="1" algn="just" rtl="1"/>
            <a:r>
              <a:rPr lang="ar-KW" sz="1800" dirty="0" smtClean="0">
                <a:cs typeface="AL-Mohanad" pitchFamily="2" charset="-78"/>
              </a:rPr>
              <a:t>الجمعية الكويتية لحماية الطفل</a:t>
            </a:r>
            <a:r>
              <a:rPr lang="ar-EG" sz="1800" dirty="0" smtClean="0">
                <a:cs typeface="AL-Mohanad" pitchFamily="2" charset="-78"/>
              </a:rPr>
              <a:t>،</a:t>
            </a:r>
            <a:r>
              <a:rPr lang="ar-KW" sz="1800" dirty="0" smtClean="0">
                <a:cs typeface="AL-Mohanad" pitchFamily="2" charset="-78"/>
              </a:rPr>
              <a:t> </a:t>
            </a:r>
            <a:endParaRPr lang="ar-EG" sz="1800" dirty="0" smtClean="0">
              <a:cs typeface="AL-Mohanad" pitchFamily="2" charset="-78"/>
            </a:endParaRPr>
          </a:p>
          <a:p>
            <a:pPr lvl="1" algn="just" rtl="1"/>
            <a:r>
              <a:rPr lang="ar-KW" sz="1800" dirty="0" smtClean="0">
                <a:cs typeface="AL-Mohanad" pitchFamily="2" charset="-78"/>
              </a:rPr>
              <a:t>الجمعية الكويتية للمعلمين</a:t>
            </a:r>
            <a:r>
              <a:rPr lang="ar-EG" sz="1800" dirty="0" smtClean="0">
                <a:cs typeface="AL-Mohanad" pitchFamily="2" charset="-78"/>
              </a:rPr>
              <a:t>،</a:t>
            </a:r>
          </a:p>
          <a:p>
            <a:pPr lvl="1" algn="just" rtl="1"/>
            <a:r>
              <a:rPr lang="ar-KW" sz="1800" dirty="0" smtClean="0">
                <a:cs typeface="AL-Mohanad" pitchFamily="2" charset="-78"/>
              </a:rPr>
              <a:t>مركز تقويم وتعليم الطفل</a:t>
            </a:r>
            <a:r>
              <a:rPr lang="ar-EG" sz="1800" dirty="0" smtClean="0">
                <a:cs typeface="AL-Mohanad" pitchFamily="2" charset="-78"/>
              </a:rPr>
              <a:t>،</a:t>
            </a:r>
            <a:r>
              <a:rPr lang="ar-KW" sz="1800" dirty="0" smtClean="0">
                <a:cs typeface="AL-Mohanad" pitchFamily="2" charset="-78"/>
              </a:rPr>
              <a:t> </a:t>
            </a:r>
            <a:endParaRPr lang="ar-EG" sz="1800" dirty="0" smtClean="0">
              <a:cs typeface="AL-Mohanad" pitchFamily="2" charset="-78"/>
            </a:endParaRPr>
          </a:p>
          <a:p>
            <a:pPr lvl="1" algn="just" rtl="1"/>
            <a:r>
              <a:rPr lang="ar-EG" sz="1800" dirty="0" smtClean="0">
                <a:cs typeface="AL-Mohanad" pitchFamily="2" charset="-78"/>
              </a:rPr>
              <a:t>جمعية التوحد </a:t>
            </a:r>
            <a:r>
              <a:rPr lang="ar-KW" sz="1800" dirty="0" smtClean="0">
                <a:cs typeface="AL-Mohanad" pitchFamily="2" charset="-78"/>
              </a:rPr>
              <a:t>الكويت</a:t>
            </a:r>
            <a:r>
              <a:rPr lang="ar-EG" sz="1800" dirty="0" smtClean="0">
                <a:cs typeface="AL-Mohanad" pitchFamily="2" charset="-78"/>
              </a:rPr>
              <a:t>ية</a:t>
            </a:r>
            <a:r>
              <a:rPr lang="ar-KW" sz="1800" dirty="0" smtClean="0">
                <a:cs typeface="AL-Mohanad" pitchFamily="2" charset="-78"/>
              </a:rPr>
              <a:t>. </a:t>
            </a:r>
            <a:endParaRPr lang="ar-EG" sz="1800" dirty="0" smtClean="0">
              <a:cs typeface="AL-Mohanad" pitchFamily="2" charset="-78"/>
            </a:endParaRPr>
          </a:p>
          <a:p>
            <a:pPr lvl="1" algn="just" rtl="1"/>
            <a:r>
              <a:rPr lang="ar-EG" sz="1800" dirty="0" smtClean="0">
                <a:cs typeface="AL-Mohanad" pitchFamily="2" charset="-78"/>
              </a:rPr>
              <a:t>الجمعية الكوتية للدسلكسيا. </a:t>
            </a:r>
            <a:endParaRPr lang="ar-KW" sz="1800" dirty="0" smtClean="0">
              <a:cs typeface="AL-Mohanad" pitchFamily="2" charset="-78"/>
            </a:endParaRPr>
          </a:p>
          <a:p>
            <a:pPr algn="just" rtl="1"/>
            <a:r>
              <a:rPr lang="ar-KW" sz="2400" dirty="0" smtClean="0">
                <a:cs typeface="AL-Mohanad" pitchFamily="2" charset="-78"/>
              </a:rPr>
              <a:t>طباعة </a:t>
            </a:r>
            <a:r>
              <a:rPr lang="ar-EG" sz="2400" dirty="0" smtClean="0">
                <a:cs typeface="AL-Mohanad" pitchFamily="2" charset="-78"/>
              </a:rPr>
              <a:t>اختبارات تحديد المستوى باللغة العربية. </a:t>
            </a:r>
            <a:endParaRPr lang="ar-KW" sz="2400" dirty="0" smtClean="0">
              <a:cs typeface="AL-Mohanad"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686800" cy="731838"/>
          </a:xfrm>
        </p:spPr>
        <p:txBody>
          <a:bodyPr>
            <a:noAutofit/>
          </a:bodyPr>
          <a:lstStyle/>
          <a:p>
            <a:pPr algn="ctr" rtl="1"/>
            <a:r>
              <a:rPr lang="ar-EG" sz="2800" b="0" dirty="0" smtClean="0">
                <a:solidFill>
                  <a:srgbClr val="0070C0"/>
                </a:solidFill>
                <a:effectLst/>
                <a:cs typeface="AL-Mohanad Bold" pitchFamily="2" charset="-78"/>
              </a:rPr>
              <a:t> إنجازات المشروع في فترة التقرير الثامنة (مايو</a:t>
            </a:r>
            <a:r>
              <a:rPr lang="ar-EG" sz="2000" b="0" dirty="0" smtClean="0">
                <a:solidFill>
                  <a:srgbClr val="0070C0"/>
                </a:solidFill>
                <a:effectLst/>
                <a:cs typeface="AL-Mohanad Bold" pitchFamily="2" charset="-78"/>
              </a:rPr>
              <a:t>2012</a:t>
            </a:r>
            <a:r>
              <a:rPr lang="ar-EG" sz="2800" b="0" dirty="0" smtClean="0">
                <a:solidFill>
                  <a:srgbClr val="0070C0"/>
                </a:solidFill>
                <a:effectLst/>
                <a:cs typeface="AL-Mohanad Bold" pitchFamily="2" charset="-78"/>
              </a:rPr>
              <a:t>/ سبتمبر </a:t>
            </a:r>
            <a:r>
              <a:rPr lang="ar-EG" sz="2000" b="0" dirty="0" smtClean="0">
                <a:solidFill>
                  <a:srgbClr val="0070C0"/>
                </a:solidFill>
                <a:effectLst/>
                <a:cs typeface="AL-Mohanad Bold" pitchFamily="2" charset="-78"/>
              </a:rPr>
              <a:t>2013</a:t>
            </a:r>
            <a:r>
              <a:rPr lang="ar-EG" sz="2800" b="0" dirty="0" smtClean="0">
                <a:solidFill>
                  <a:srgbClr val="0070C0"/>
                </a:solidFill>
                <a:effectLst/>
                <a:cs typeface="AL-Mohanad Bold" pitchFamily="2" charset="-78"/>
              </a:rPr>
              <a:t>)</a:t>
            </a:r>
            <a:endParaRPr lang="en-US" sz="2800" b="0" dirty="0">
              <a:solidFill>
                <a:srgbClr val="0070C0"/>
              </a:solidFill>
              <a:effectLst/>
              <a:cs typeface="AL-Mohanad Bold" pitchFamily="2" charset="-78"/>
            </a:endParaRPr>
          </a:p>
        </p:txBody>
      </p:sp>
      <p:sp>
        <p:nvSpPr>
          <p:cNvPr id="3" name="Content Placeholder 2"/>
          <p:cNvSpPr>
            <a:spLocks noGrp="1"/>
          </p:cNvSpPr>
          <p:nvPr>
            <p:ph idx="1"/>
          </p:nvPr>
        </p:nvSpPr>
        <p:spPr>
          <a:xfrm>
            <a:off x="381000" y="1295400"/>
            <a:ext cx="8458200" cy="5178552"/>
          </a:xfrm>
        </p:spPr>
        <p:txBody>
          <a:bodyPr>
            <a:noAutofit/>
          </a:bodyPr>
          <a:lstStyle/>
          <a:p>
            <a:pPr algn="just" rtl="1"/>
            <a:r>
              <a:rPr lang="ar-EG" sz="2400" dirty="0" smtClean="0">
                <a:cs typeface="AL-Mohanad" pitchFamily="2" charset="-78"/>
              </a:rPr>
              <a:t>الإنتهاء من </a:t>
            </a:r>
            <a:r>
              <a:rPr lang="ar-KW" sz="2400" dirty="0" smtClean="0">
                <a:cs typeface="AL-Mohanad" pitchFamily="2" charset="-78"/>
              </a:rPr>
              <a:t>عقد المؤتمر العالمي ال</a:t>
            </a:r>
            <a:r>
              <a:rPr lang="ar-EG" sz="2400" dirty="0" smtClean="0">
                <a:cs typeface="AL-Mohanad" pitchFamily="2" charset="-78"/>
              </a:rPr>
              <a:t>ثاني</a:t>
            </a:r>
            <a:r>
              <a:rPr lang="ar-KW" sz="2400" dirty="0" smtClean="0">
                <a:cs typeface="AL-Mohanad" pitchFamily="2" charset="-78"/>
              </a:rPr>
              <a:t> للاحتياجات الخاصة </a:t>
            </a:r>
            <a:r>
              <a:rPr lang="ar-EG" sz="2400" dirty="0" smtClean="0">
                <a:cs typeface="AL-Mohanad" pitchFamily="2" charset="-78"/>
              </a:rPr>
              <a:t>(فبراير </a:t>
            </a:r>
            <a:r>
              <a:rPr lang="ar-KW" sz="1800" dirty="0" smtClean="0">
                <a:cs typeface="AL-Mohanad" pitchFamily="2" charset="-78"/>
              </a:rPr>
              <a:t>201</a:t>
            </a:r>
            <a:r>
              <a:rPr lang="ar-EG" sz="1800" dirty="0" smtClean="0">
                <a:cs typeface="AL-Mohanad" pitchFamily="2" charset="-78"/>
              </a:rPr>
              <a:t>3)</a:t>
            </a:r>
            <a:r>
              <a:rPr lang="ar-EG" sz="2400" dirty="0" smtClean="0">
                <a:cs typeface="AL-Mohanad" pitchFamily="2" charset="-78"/>
              </a:rPr>
              <a:t>.</a:t>
            </a:r>
            <a:endParaRPr lang="ar-KW" sz="2400" dirty="0" smtClean="0">
              <a:cs typeface="AL-Mohanad" pitchFamily="2" charset="-78"/>
            </a:endParaRPr>
          </a:p>
          <a:p>
            <a:pPr algn="just" rtl="1"/>
            <a:r>
              <a:rPr lang="ar-KW" sz="2400" dirty="0" smtClean="0">
                <a:cs typeface="AL-Mohanad" pitchFamily="2" charset="-78"/>
              </a:rPr>
              <a:t>طباعة سلسلة اختبارات تحديد المستوى باللغة العربية لطلاب صعوبات التعلم حسب المنهج الكويتي بالتعاون مع مركز تقويم وتعليم الطفل.  </a:t>
            </a:r>
          </a:p>
          <a:p>
            <a:pPr algn="just" rtl="1"/>
            <a:r>
              <a:rPr lang="ar-EG" sz="2400" dirty="0" smtClean="0">
                <a:cs typeface="AL-Mohanad" pitchFamily="2" charset="-78"/>
              </a:rPr>
              <a:t>الإنتهاء من برنامج الأي فون «برنامج مؤشر الدسلكسيا» لصالح الجمعية الكويتية للدسلكسيا وجاري الآن الترتيب للإحتفال بتدشين المشروع بالتعاون مع الجهة الوطنية المستفيدة.</a:t>
            </a:r>
          </a:p>
          <a:p>
            <a:pPr algn="just" rtl="1"/>
            <a:r>
              <a:rPr lang="ar-EG" sz="2400" dirty="0" smtClean="0">
                <a:cs typeface="AL-Mohanad" pitchFamily="2" charset="-78"/>
              </a:rPr>
              <a:t>صرف جميع مخصصات المشروع (2 مليون دولار أمريكي) قبل المدة المحددة. </a:t>
            </a:r>
          </a:p>
          <a:p>
            <a:pPr algn="just" rtl="1"/>
            <a:r>
              <a:rPr lang="ar-EG" sz="2400" dirty="0" smtClean="0">
                <a:cs typeface="AL-Mohanad" pitchFamily="2" charset="-78"/>
              </a:rPr>
              <a:t>الموافقة على طلب زيادة مخصصات المشروع حتى نهاية السنة الحالية (حتى نهاية ديسمبر 2013) بمقدار نصف مليون دولار أمريكي. </a:t>
            </a:r>
          </a:p>
          <a:p>
            <a:pPr algn="just" rtl="1"/>
            <a:r>
              <a:rPr lang="ar-EG" sz="2400" dirty="0" smtClean="0">
                <a:cs typeface="AL-Mohanad" pitchFamily="2" charset="-78"/>
              </a:rPr>
              <a:t> </a:t>
            </a:r>
            <a:r>
              <a:rPr lang="ar-KW" sz="2400" dirty="0" smtClean="0">
                <a:cs typeface="AL-Mohanad" pitchFamily="2" charset="-78"/>
              </a:rPr>
              <a:t>ازدياد </a:t>
            </a:r>
            <a:r>
              <a:rPr lang="ar-EG" sz="2400" dirty="0" smtClean="0">
                <a:cs typeface="AL-Mohanad" pitchFamily="2" charset="-78"/>
              </a:rPr>
              <a:t>مجموع المصروفات حتى الآن على المشروع </a:t>
            </a:r>
            <a:r>
              <a:rPr lang="ar-KW" sz="2400" dirty="0" smtClean="0">
                <a:cs typeface="AL-Mohanad" pitchFamily="2" charset="-78"/>
              </a:rPr>
              <a:t>من</a:t>
            </a:r>
            <a:r>
              <a:rPr lang="ar-EG" sz="2400" dirty="0" smtClean="0">
                <a:cs typeface="AL-Mohanad" pitchFamily="2" charset="-78"/>
              </a:rPr>
              <a:t>: 1,104,242.68</a:t>
            </a:r>
            <a:r>
              <a:rPr lang="ar-KW" sz="2400" dirty="0" smtClean="0">
                <a:cs typeface="AL-Mohanad" pitchFamily="2" charset="-78"/>
              </a:rPr>
              <a:t>$ في </a:t>
            </a:r>
            <a:r>
              <a:rPr lang="ar-EG" sz="2400" dirty="0" smtClean="0">
                <a:cs typeface="AL-Mohanad" pitchFamily="2" charset="-78"/>
              </a:rPr>
              <a:t>التقرير الخامس إلى: 1,493,417.88</a:t>
            </a:r>
            <a:r>
              <a:rPr lang="ar-KW" sz="2400" dirty="0" smtClean="0">
                <a:cs typeface="AL-Mohanad" pitchFamily="2" charset="-78"/>
              </a:rPr>
              <a:t>$</a:t>
            </a:r>
            <a:r>
              <a:rPr lang="ar-EG" sz="2400" dirty="0" smtClean="0">
                <a:cs typeface="AL-Mohanad" pitchFamily="2" charset="-78"/>
              </a:rPr>
              <a:t> في التقرير السادس إلى </a:t>
            </a:r>
            <a:r>
              <a:rPr lang="en-US" sz="1800" dirty="0" smtClean="0">
                <a:cs typeface="AL-Mohanad" pitchFamily="2" charset="-78"/>
              </a:rPr>
              <a:t>$1,873,255.15</a:t>
            </a:r>
            <a:r>
              <a:rPr lang="ar-EG" sz="1800" dirty="0" smtClean="0">
                <a:cs typeface="AL-Mohanad" pitchFamily="2" charset="-78"/>
              </a:rPr>
              <a:t> </a:t>
            </a:r>
            <a:r>
              <a:rPr lang="ar-EG" sz="2400" dirty="0" smtClean="0">
                <a:cs typeface="AL-Mohanad" pitchFamily="2" charset="-78"/>
              </a:rPr>
              <a:t>في التقرير السابع إلى:</a:t>
            </a:r>
            <a:r>
              <a:rPr lang="ar-EG" sz="1800" dirty="0" smtClean="0">
                <a:cs typeface="AL-Mohanad" pitchFamily="2" charset="-78"/>
              </a:rPr>
              <a:t> </a:t>
            </a:r>
            <a:r>
              <a:rPr lang="en-US" sz="1800" dirty="0" smtClean="0">
                <a:cs typeface="AL-Mohanad" pitchFamily="2" charset="-78"/>
              </a:rPr>
              <a:t>$2,194,228.46 </a:t>
            </a:r>
            <a:r>
              <a:rPr lang="ar-EG" sz="1800" dirty="0">
                <a:cs typeface="AL-Mohanad" pitchFamily="2" charset="-78"/>
              </a:rPr>
              <a:t> </a:t>
            </a:r>
            <a:r>
              <a:rPr lang="ar-EG" sz="2400" dirty="0" smtClean="0">
                <a:cs typeface="AL-Mohanad" pitchFamily="2" charset="-78"/>
              </a:rPr>
              <a:t>في هذا التقرير الثامن. </a:t>
            </a:r>
            <a:endParaRPr lang="ar-KW" sz="2400" dirty="0" smtClean="0">
              <a:cs typeface="AL-Mohanad"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808038"/>
          </a:xfrm>
        </p:spPr>
        <p:txBody>
          <a:bodyPr>
            <a:normAutofit/>
          </a:bodyPr>
          <a:lstStyle/>
          <a:p>
            <a:pPr algn="ctr"/>
            <a:r>
              <a:rPr lang="ar-EG" sz="3100" b="0" dirty="0" smtClean="0">
                <a:solidFill>
                  <a:srgbClr val="0070C0"/>
                </a:solidFill>
                <a:effectLst/>
                <a:cs typeface="AL-Mohanad Bold" pitchFamily="2" charset="-78"/>
              </a:rPr>
              <a:t>المشروع في أرقام (حتى سبتمبر </a:t>
            </a:r>
            <a:r>
              <a:rPr lang="ar-EG" sz="2000" b="0" dirty="0" smtClean="0">
                <a:solidFill>
                  <a:srgbClr val="0070C0"/>
                </a:solidFill>
                <a:effectLst/>
                <a:cs typeface="AL-Mohanad Bold" pitchFamily="2" charset="-78"/>
              </a:rPr>
              <a:t>2013 </a:t>
            </a:r>
            <a:r>
              <a:rPr lang="ar-EG" sz="3100" b="0" dirty="0" smtClean="0">
                <a:solidFill>
                  <a:srgbClr val="0070C0"/>
                </a:solidFill>
                <a:effectLst/>
                <a:cs typeface="AL-Mohanad Bold" pitchFamily="2" charset="-78"/>
              </a:rPr>
              <a:t>)</a:t>
            </a:r>
            <a:endParaRPr lang="en-US" sz="3100" b="0" dirty="0">
              <a:solidFill>
                <a:srgbClr val="0070C0"/>
              </a:solidFill>
              <a:effectLst/>
              <a:cs typeface="AL-Mohanad Bold"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8598067"/>
              </p:ext>
            </p:extLst>
          </p:nvPr>
        </p:nvGraphicFramePr>
        <p:xfrm>
          <a:off x="0" y="914400"/>
          <a:ext cx="9144000" cy="5867399"/>
        </p:xfrm>
        <a:graphic>
          <a:graphicData uri="http://schemas.openxmlformats.org/drawingml/2006/table">
            <a:tbl>
              <a:tblPr firstRow="1" bandRow="1">
                <a:tableStyleId>{5C22544A-7EE6-4342-B048-85BDC9FD1C3A}</a:tableStyleId>
              </a:tblPr>
              <a:tblGrid>
                <a:gridCol w="1116330"/>
                <a:gridCol w="1076642"/>
                <a:gridCol w="946468"/>
                <a:gridCol w="982980"/>
                <a:gridCol w="781368"/>
                <a:gridCol w="894080"/>
                <a:gridCol w="781368"/>
                <a:gridCol w="708342"/>
                <a:gridCol w="1856422"/>
              </a:tblGrid>
              <a:tr h="1096512">
                <a:tc>
                  <a:txBody>
                    <a:bodyPr/>
                    <a:lstStyle/>
                    <a:p>
                      <a:pPr algn="ctr"/>
                      <a:r>
                        <a:rPr kumimoji="0" lang="ar-EG" sz="1600" b="0" kern="1200" dirty="0" smtClean="0">
                          <a:solidFill>
                            <a:schemeClr val="dk1"/>
                          </a:solidFill>
                          <a:latin typeface="+mn-lt"/>
                          <a:ea typeface="+mn-ea"/>
                          <a:cs typeface="AL-Mohanad" pitchFamily="2" charset="-78"/>
                        </a:rPr>
                        <a:t>الثامن</a:t>
                      </a:r>
                      <a:endParaRPr kumimoji="0" lang="en-US" sz="1600" b="0" kern="1200" dirty="0" smtClean="0">
                        <a:solidFill>
                          <a:schemeClr val="dk1"/>
                        </a:solidFill>
                        <a:latin typeface="+mn-lt"/>
                        <a:ea typeface="+mn-ea"/>
                        <a:cs typeface="AL-Mohanad" pitchFamily="2" charset="-78"/>
                      </a:endParaRPr>
                    </a:p>
                  </a:txBody>
                  <a:tcPr/>
                </a:tc>
                <a:tc>
                  <a:txBody>
                    <a:bodyPr/>
                    <a:lstStyle/>
                    <a:p>
                      <a:pPr algn="ctr"/>
                      <a:r>
                        <a:rPr kumimoji="0" lang="ar-EG" sz="1600" b="0" kern="1200" dirty="0" smtClean="0">
                          <a:solidFill>
                            <a:schemeClr val="dk1"/>
                          </a:solidFill>
                          <a:latin typeface="+mn-lt"/>
                          <a:ea typeface="+mn-ea"/>
                          <a:cs typeface="AL-Mohanad" pitchFamily="2" charset="-78"/>
                        </a:rPr>
                        <a:t>السابع</a:t>
                      </a:r>
                      <a:endParaRPr kumimoji="0" lang="en-US" sz="1600" b="0" kern="1200" dirty="0" smtClean="0">
                        <a:solidFill>
                          <a:schemeClr val="dk1"/>
                        </a:solidFill>
                        <a:latin typeface="+mn-lt"/>
                        <a:ea typeface="+mn-ea"/>
                        <a:cs typeface="AL-Mohanad" pitchFamily="2" charset="-78"/>
                      </a:endParaRPr>
                    </a:p>
                  </a:txBody>
                  <a:tcPr/>
                </a:tc>
                <a:tc>
                  <a:txBody>
                    <a:bodyPr/>
                    <a:lstStyle/>
                    <a:p>
                      <a:pPr algn="ctr"/>
                      <a:r>
                        <a:rPr kumimoji="0" lang="ar-EG" sz="1600" b="0" kern="1200" dirty="0" smtClean="0">
                          <a:solidFill>
                            <a:schemeClr val="dk1"/>
                          </a:solidFill>
                          <a:latin typeface="+mn-lt"/>
                          <a:ea typeface="+mn-ea"/>
                          <a:cs typeface="AL-Mohanad" pitchFamily="2" charset="-78"/>
                        </a:rPr>
                        <a:t>السادس</a:t>
                      </a:r>
                      <a:endParaRPr kumimoji="0" lang="en-US" sz="1600" b="0" kern="1200" dirty="0" smtClean="0">
                        <a:solidFill>
                          <a:schemeClr val="dk1"/>
                        </a:solidFill>
                        <a:latin typeface="+mn-lt"/>
                        <a:ea typeface="+mn-ea"/>
                        <a:cs typeface="AL-Mohanad" pitchFamily="2" charset="-78"/>
                      </a:endParaRPr>
                    </a:p>
                  </a:txBody>
                  <a:tcPr/>
                </a:tc>
                <a:tc>
                  <a:txBody>
                    <a:bodyPr/>
                    <a:lstStyle/>
                    <a:p>
                      <a:pPr algn="ctr"/>
                      <a:r>
                        <a:rPr kumimoji="0" lang="ar-EG" sz="1050" b="0" kern="1200" dirty="0" smtClean="0">
                          <a:solidFill>
                            <a:schemeClr val="dk1"/>
                          </a:solidFill>
                          <a:latin typeface="+mn-lt"/>
                          <a:ea typeface="+mn-ea"/>
                          <a:cs typeface="AL-Mohanad" pitchFamily="2" charset="-78"/>
                        </a:rPr>
                        <a:t>الخامس</a:t>
                      </a:r>
                      <a:endParaRPr kumimoji="0" lang="en-US" sz="1050" b="0" kern="1200" dirty="0" smtClean="0">
                        <a:solidFill>
                          <a:schemeClr val="dk1"/>
                        </a:solidFill>
                        <a:latin typeface="+mn-lt"/>
                        <a:ea typeface="+mn-ea"/>
                        <a:cs typeface="AL-Mohanad" pitchFamily="2" charset="-78"/>
                      </a:endParaRPr>
                    </a:p>
                  </a:txBody>
                  <a:tcPr/>
                </a:tc>
                <a:tc>
                  <a:txBody>
                    <a:bodyPr/>
                    <a:lstStyle/>
                    <a:p>
                      <a:pPr algn="ctr"/>
                      <a:r>
                        <a:rPr kumimoji="0" lang="ar-EG" sz="1400" b="0" kern="1200" dirty="0" smtClean="0">
                          <a:solidFill>
                            <a:schemeClr val="dk1"/>
                          </a:solidFill>
                          <a:latin typeface="+mn-lt"/>
                          <a:ea typeface="+mn-ea"/>
                          <a:cs typeface="AL-Mohanad" pitchFamily="2" charset="-78"/>
                        </a:rPr>
                        <a:t>الرابع</a:t>
                      </a:r>
                      <a:endParaRPr kumimoji="0" lang="en-US" sz="1400" b="0" kern="1200" dirty="0" smtClean="0">
                        <a:solidFill>
                          <a:schemeClr val="dk1"/>
                        </a:solidFill>
                        <a:latin typeface="+mn-lt"/>
                        <a:ea typeface="+mn-ea"/>
                        <a:cs typeface="AL-Mohanad" pitchFamily="2" charset="-78"/>
                      </a:endParaRPr>
                    </a:p>
                  </a:txBody>
                  <a:tcPr/>
                </a:tc>
                <a:tc>
                  <a:txBody>
                    <a:bodyPr/>
                    <a:lstStyle/>
                    <a:p>
                      <a:pPr algn="ctr"/>
                      <a:r>
                        <a:rPr kumimoji="0" lang="ar-EG" sz="1400" b="0" kern="1200" dirty="0" smtClean="0">
                          <a:solidFill>
                            <a:schemeClr val="dk1"/>
                          </a:solidFill>
                          <a:latin typeface="+mn-lt"/>
                          <a:ea typeface="+mn-ea"/>
                          <a:cs typeface="AL-Mohanad" pitchFamily="2" charset="-78"/>
                        </a:rPr>
                        <a:t>الثالث</a:t>
                      </a:r>
                      <a:endParaRPr kumimoji="0" lang="en-US" sz="1400" b="0" kern="1200" dirty="0" smtClean="0">
                        <a:solidFill>
                          <a:schemeClr val="dk1"/>
                        </a:solidFill>
                        <a:latin typeface="+mn-lt"/>
                        <a:ea typeface="+mn-ea"/>
                        <a:cs typeface="AL-Mohanad" pitchFamily="2" charset="-78"/>
                      </a:endParaRPr>
                    </a:p>
                  </a:txBody>
                  <a:tcPr/>
                </a:tc>
                <a:tc>
                  <a:txBody>
                    <a:bodyPr/>
                    <a:lstStyle/>
                    <a:p>
                      <a:pPr algn="ctr"/>
                      <a:r>
                        <a:rPr kumimoji="0" lang="ar-EG" sz="1400" b="0" kern="1200" dirty="0" smtClean="0">
                          <a:solidFill>
                            <a:schemeClr val="dk1"/>
                          </a:solidFill>
                          <a:latin typeface="+mn-lt"/>
                          <a:ea typeface="+mn-ea"/>
                          <a:cs typeface="AL-Mohanad" pitchFamily="2" charset="-78"/>
                        </a:rPr>
                        <a:t>الثاني</a:t>
                      </a:r>
                      <a:endParaRPr kumimoji="0" lang="en-US" sz="1400" b="0" kern="1200" dirty="0" smtClean="0">
                        <a:solidFill>
                          <a:schemeClr val="dk1"/>
                        </a:solidFill>
                        <a:latin typeface="+mn-lt"/>
                        <a:ea typeface="+mn-ea"/>
                        <a:cs typeface="AL-Mohanad" pitchFamily="2" charset="-78"/>
                      </a:endParaRPr>
                    </a:p>
                  </a:txBody>
                  <a:tcPr/>
                </a:tc>
                <a:tc>
                  <a:txBody>
                    <a:bodyPr/>
                    <a:lstStyle/>
                    <a:p>
                      <a:pPr algn="ctr"/>
                      <a:r>
                        <a:rPr kumimoji="0" lang="ar-EG" sz="1400" b="0" kern="1200" dirty="0" smtClean="0">
                          <a:solidFill>
                            <a:schemeClr val="dk1"/>
                          </a:solidFill>
                          <a:latin typeface="+mn-lt"/>
                          <a:ea typeface="+mn-ea"/>
                          <a:cs typeface="AL-Mohanad" pitchFamily="2" charset="-78"/>
                        </a:rPr>
                        <a:t>الأول</a:t>
                      </a:r>
                      <a:endParaRPr kumimoji="0" lang="en-US" sz="1400" b="0" kern="1200" dirty="0" smtClean="0">
                        <a:solidFill>
                          <a:schemeClr val="dk1"/>
                        </a:solidFill>
                        <a:latin typeface="+mn-lt"/>
                        <a:ea typeface="+mn-ea"/>
                        <a:cs typeface="AL-Mohanad" pitchFamily="2" charset="-78"/>
                      </a:endParaRPr>
                    </a:p>
                  </a:txBody>
                  <a:tcPr/>
                </a:tc>
                <a:tc>
                  <a:txBody>
                    <a:bodyPr/>
                    <a:lstStyle/>
                    <a:p>
                      <a:pPr algn="r" rtl="1"/>
                      <a:r>
                        <a:rPr lang="ar-EG" sz="1600" b="0" dirty="0" smtClean="0">
                          <a:cs typeface="AL-Mohanad" pitchFamily="2" charset="-78"/>
                        </a:rPr>
                        <a:t>التقرير</a:t>
                      </a:r>
                      <a:endParaRPr lang="en-US" sz="1600" b="0" dirty="0">
                        <a:cs typeface="AL-Mohanad" pitchFamily="2" charset="-78"/>
                      </a:endParaRPr>
                    </a:p>
                  </a:txBody>
                  <a:tcPr/>
                </a:tc>
              </a:tr>
              <a:tr h="1096512">
                <a:tc>
                  <a:txBody>
                    <a:bodyPr/>
                    <a:lstStyle/>
                    <a:p>
                      <a:pPr algn="ctr"/>
                      <a:r>
                        <a:rPr kumimoji="0" lang="ar-EG" sz="2000" b="0" kern="1200" dirty="0" smtClean="0">
                          <a:solidFill>
                            <a:schemeClr val="dk1"/>
                          </a:solidFill>
                          <a:latin typeface="+mn-lt"/>
                          <a:ea typeface="+mn-ea"/>
                          <a:cs typeface="AL-Mohanad" pitchFamily="2" charset="-78"/>
                        </a:rPr>
                        <a:t>4</a:t>
                      </a:r>
                      <a:endParaRPr kumimoji="0" lang="en-US" sz="2000" b="0" kern="1200" dirty="0" smtClean="0">
                        <a:solidFill>
                          <a:schemeClr val="dk1"/>
                        </a:solidFill>
                        <a:latin typeface="+mn-lt"/>
                        <a:ea typeface="+mn-ea"/>
                        <a:cs typeface="AL-Mohanad" pitchFamily="2" charset="-78"/>
                      </a:endParaRPr>
                    </a:p>
                  </a:txBody>
                  <a:tcPr/>
                </a:tc>
                <a:tc>
                  <a:txBody>
                    <a:bodyPr/>
                    <a:lstStyle/>
                    <a:p>
                      <a:pPr algn="ctr"/>
                      <a:r>
                        <a:rPr kumimoji="0" lang="ar-EG" sz="2000" b="0" kern="1200" dirty="0" smtClean="0">
                          <a:solidFill>
                            <a:schemeClr val="dk1"/>
                          </a:solidFill>
                          <a:latin typeface="+mn-lt"/>
                          <a:ea typeface="+mn-ea"/>
                          <a:cs typeface="AL-Mohanad" pitchFamily="2" charset="-78"/>
                        </a:rPr>
                        <a:t>5</a:t>
                      </a:r>
                      <a:endParaRPr kumimoji="0" lang="en-US" sz="2000" b="0" kern="1200" dirty="0" smtClean="0">
                        <a:solidFill>
                          <a:schemeClr val="dk1"/>
                        </a:solidFill>
                        <a:latin typeface="+mn-lt"/>
                        <a:ea typeface="+mn-ea"/>
                        <a:cs typeface="AL-Mohanad" pitchFamily="2" charset="-78"/>
                      </a:endParaRPr>
                    </a:p>
                  </a:txBody>
                  <a:tcPr/>
                </a:tc>
                <a:tc>
                  <a:txBody>
                    <a:bodyPr/>
                    <a:lstStyle/>
                    <a:p>
                      <a:pPr algn="ctr"/>
                      <a:r>
                        <a:rPr kumimoji="0" lang="ar-EG" sz="2000" b="0" kern="1200" dirty="0" smtClean="0">
                          <a:solidFill>
                            <a:schemeClr val="dk1"/>
                          </a:solidFill>
                          <a:latin typeface="+mn-lt"/>
                          <a:ea typeface="+mn-ea"/>
                          <a:cs typeface="AL-Mohanad" pitchFamily="2" charset="-78"/>
                        </a:rPr>
                        <a:t>10</a:t>
                      </a:r>
                      <a:endParaRPr kumimoji="0" lang="en-US" sz="2000" b="0" kern="1200" dirty="0" smtClean="0">
                        <a:solidFill>
                          <a:schemeClr val="dk1"/>
                        </a:solidFill>
                        <a:latin typeface="+mn-lt"/>
                        <a:ea typeface="+mn-ea"/>
                        <a:cs typeface="AL-Mohanad" pitchFamily="2" charset="-78"/>
                      </a:endParaRPr>
                    </a:p>
                  </a:txBody>
                  <a:tcPr/>
                </a:tc>
                <a:tc>
                  <a:txBody>
                    <a:bodyPr/>
                    <a:lstStyle/>
                    <a:p>
                      <a:pPr algn="ctr"/>
                      <a:r>
                        <a:rPr kumimoji="0" lang="en-US" sz="1200" b="0" kern="1200" dirty="0" smtClean="0">
                          <a:solidFill>
                            <a:schemeClr val="dk1"/>
                          </a:solidFill>
                          <a:latin typeface="+mn-lt"/>
                          <a:ea typeface="+mn-ea"/>
                          <a:cs typeface="AL-Mohanad" pitchFamily="2" charset="-78"/>
                        </a:rPr>
                        <a:t>3</a:t>
                      </a:r>
                    </a:p>
                  </a:txBody>
                  <a:tcPr/>
                </a:tc>
                <a:tc>
                  <a:txBody>
                    <a:bodyPr/>
                    <a:lstStyle/>
                    <a:p>
                      <a:pPr algn="ctr"/>
                      <a:r>
                        <a:rPr kumimoji="0" lang="ar-KW" sz="1800" b="0" kern="1200" dirty="0" smtClean="0">
                          <a:solidFill>
                            <a:schemeClr val="dk1"/>
                          </a:solidFill>
                          <a:latin typeface="+mn-lt"/>
                          <a:ea typeface="+mn-ea"/>
                          <a:cs typeface="AL-Mohanad" pitchFamily="2" charset="-78"/>
                        </a:rPr>
                        <a:t>6</a:t>
                      </a:r>
                      <a:endParaRPr kumimoji="0" lang="en-US" sz="1800" b="0" kern="1200" dirty="0" smtClean="0">
                        <a:solidFill>
                          <a:schemeClr val="dk1"/>
                        </a:solidFill>
                        <a:latin typeface="+mn-lt"/>
                        <a:ea typeface="+mn-ea"/>
                        <a:cs typeface="AL-Mohanad" pitchFamily="2" charset="-78"/>
                      </a:endParaRPr>
                    </a:p>
                  </a:txBody>
                  <a:tcPr/>
                </a:tc>
                <a:tc>
                  <a:txBody>
                    <a:bodyPr/>
                    <a:lstStyle/>
                    <a:p>
                      <a:pPr algn="ctr"/>
                      <a:r>
                        <a:rPr kumimoji="0" lang="ar-KW" sz="1800" b="0" kern="1200" dirty="0" smtClean="0">
                          <a:solidFill>
                            <a:schemeClr val="dk1"/>
                          </a:solidFill>
                          <a:latin typeface="+mn-lt"/>
                          <a:ea typeface="+mn-ea"/>
                          <a:cs typeface="AL-Mohanad" pitchFamily="2" charset="-78"/>
                        </a:rPr>
                        <a:t>10</a:t>
                      </a:r>
                      <a:endParaRPr kumimoji="0" lang="en-US" sz="1800" b="0" kern="1200" dirty="0" smtClean="0">
                        <a:solidFill>
                          <a:schemeClr val="dk1"/>
                        </a:solidFill>
                        <a:latin typeface="+mn-lt"/>
                        <a:ea typeface="+mn-ea"/>
                        <a:cs typeface="AL-Mohanad" pitchFamily="2" charset="-78"/>
                      </a:endParaRPr>
                    </a:p>
                  </a:txBody>
                  <a:tcPr/>
                </a:tc>
                <a:tc>
                  <a:txBody>
                    <a:bodyPr/>
                    <a:lstStyle/>
                    <a:p>
                      <a:pPr algn="ctr"/>
                      <a:r>
                        <a:rPr kumimoji="0" lang="ar-EG" sz="1800" b="0" kern="1200" dirty="0" smtClean="0">
                          <a:solidFill>
                            <a:schemeClr val="dk1"/>
                          </a:solidFill>
                          <a:latin typeface="+mn-lt"/>
                          <a:ea typeface="+mn-ea"/>
                          <a:cs typeface="AL-Mohanad" pitchFamily="2" charset="-78"/>
                        </a:rPr>
                        <a:t>7</a:t>
                      </a:r>
                      <a:endParaRPr kumimoji="0" lang="en-US" sz="1800" b="0" kern="1200" dirty="0" smtClean="0">
                        <a:solidFill>
                          <a:schemeClr val="dk1"/>
                        </a:solidFill>
                        <a:latin typeface="+mn-lt"/>
                        <a:ea typeface="+mn-ea"/>
                        <a:cs typeface="AL-Mohanad" pitchFamily="2" charset="-78"/>
                      </a:endParaRPr>
                    </a:p>
                  </a:txBody>
                  <a:tcPr/>
                </a:tc>
                <a:tc>
                  <a:txBody>
                    <a:bodyPr/>
                    <a:lstStyle/>
                    <a:p>
                      <a:pPr algn="ctr"/>
                      <a:r>
                        <a:rPr kumimoji="0" lang="ar-EG" sz="1800" b="0" kern="1200" dirty="0" smtClean="0">
                          <a:solidFill>
                            <a:schemeClr val="dk1"/>
                          </a:solidFill>
                          <a:latin typeface="+mn-lt"/>
                          <a:ea typeface="+mn-ea"/>
                          <a:cs typeface="AL-Mohanad" pitchFamily="2" charset="-78"/>
                        </a:rPr>
                        <a:t>3</a:t>
                      </a:r>
                      <a:endParaRPr kumimoji="0" lang="en-US" sz="1800" b="0" kern="1200" dirty="0" smtClean="0">
                        <a:solidFill>
                          <a:schemeClr val="dk1"/>
                        </a:solidFill>
                        <a:latin typeface="+mn-lt"/>
                        <a:ea typeface="+mn-ea"/>
                        <a:cs typeface="AL-Mohanad" pitchFamily="2" charset="-78"/>
                      </a:endParaRPr>
                    </a:p>
                  </a:txBody>
                  <a:tcPr/>
                </a:tc>
                <a:tc>
                  <a:txBody>
                    <a:bodyPr/>
                    <a:lstStyle/>
                    <a:p>
                      <a:pPr algn="r" rtl="1"/>
                      <a:r>
                        <a:rPr kumimoji="0" lang="ar-EG" sz="1200" b="0" kern="1200" dirty="0" smtClean="0">
                          <a:solidFill>
                            <a:schemeClr val="dk1"/>
                          </a:solidFill>
                          <a:latin typeface="+mn-lt"/>
                          <a:ea typeface="+mn-ea"/>
                          <a:cs typeface="AL-Mohanad" pitchFamily="2" charset="-78"/>
                        </a:rPr>
                        <a:t>الخبراء العاملين في المشروع</a:t>
                      </a:r>
                      <a:endParaRPr lang="en-US" sz="1600" b="0" dirty="0">
                        <a:cs typeface="AL-Mohanad" pitchFamily="2" charset="-78"/>
                      </a:endParaRPr>
                    </a:p>
                  </a:txBody>
                  <a:tcPr/>
                </a:tc>
              </a:tr>
              <a:tr h="934065">
                <a:tc>
                  <a:txBody>
                    <a:bodyPr/>
                    <a:lstStyle/>
                    <a:p>
                      <a:pPr algn="ctr"/>
                      <a:r>
                        <a:rPr kumimoji="0" lang="ar-EG" sz="2000" b="0" kern="1200" dirty="0" smtClean="0">
                          <a:solidFill>
                            <a:schemeClr val="dk1"/>
                          </a:solidFill>
                          <a:latin typeface="+mn-lt"/>
                          <a:ea typeface="+mn-ea"/>
                          <a:cs typeface="AL-Mohanad" pitchFamily="2" charset="-78"/>
                        </a:rPr>
                        <a:t>__</a:t>
                      </a:r>
                      <a:endParaRPr kumimoji="0" lang="en-US" sz="2000" b="0" kern="1200" dirty="0" smtClean="0">
                        <a:solidFill>
                          <a:schemeClr val="dk1"/>
                        </a:solidFill>
                        <a:latin typeface="+mn-lt"/>
                        <a:ea typeface="+mn-ea"/>
                        <a:cs typeface="AL-Mohanad" pitchFamily="2" charset="-78"/>
                      </a:endParaRPr>
                    </a:p>
                  </a:txBody>
                  <a:tcPr/>
                </a:tc>
                <a:tc>
                  <a:txBody>
                    <a:bodyPr/>
                    <a:lstStyle/>
                    <a:p>
                      <a:pPr algn="ctr"/>
                      <a:r>
                        <a:rPr kumimoji="0" lang="ar-EG" sz="2000" b="0" kern="1200" dirty="0" smtClean="0">
                          <a:solidFill>
                            <a:schemeClr val="dk1"/>
                          </a:solidFill>
                          <a:latin typeface="+mn-lt"/>
                          <a:ea typeface="+mn-ea"/>
                          <a:cs typeface="AL-Mohanad" pitchFamily="2" charset="-78"/>
                        </a:rPr>
                        <a:t>--</a:t>
                      </a:r>
                      <a:endParaRPr kumimoji="0" lang="en-US" sz="2000" b="0" kern="1200" dirty="0" smtClean="0">
                        <a:solidFill>
                          <a:schemeClr val="dk1"/>
                        </a:solidFill>
                        <a:latin typeface="+mn-lt"/>
                        <a:ea typeface="+mn-ea"/>
                        <a:cs typeface="AL-Mohanad" pitchFamily="2" charset="-78"/>
                      </a:endParaRPr>
                    </a:p>
                  </a:txBody>
                  <a:tcPr/>
                </a:tc>
                <a:tc>
                  <a:txBody>
                    <a:bodyPr/>
                    <a:lstStyle/>
                    <a:p>
                      <a:pPr algn="ctr"/>
                      <a:r>
                        <a:rPr kumimoji="0" lang="ar-EG" sz="2000" b="0" kern="1200" dirty="0" smtClean="0">
                          <a:solidFill>
                            <a:schemeClr val="dk1"/>
                          </a:solidFill>
                          <a:latin typeface="+mn-lt"/>
                          <a:ea typeface="+mn-ea"/>
                          <a:cs typeface="AL-Mohanad" pitchFamily="2" charset="-78"/>
                        </a:rPr>
                        <a:t>--</a:t>
                      </a:r>
                      <a:endParaRPr kumimoji="0" lang="en-US" sz="2000" b="0" kern="1200" dirty="0" smtClean="0">
                        <a:solidFill>
                          <a:schemeClr val="dk1"/>
                        </a:solidFill>
                        <a:latin typeface="+mn-lt"/>
                        <a:ea typeface="+mn-ea"/>
                        <a:cs typeface="AL-Mohanad" pitchFamily="2" charset="-78"/>
                      </a:endParaRPr>
                    </a:p>
                  </a:txBody>
                  <a:tcPr/>
                </a:tc>
                <a:tc>
                  <a:txBody>
                    <a:bodyPr/>
                    <a:lstStyle/>
                    <a:p>
                      <a:pPr algn="ctr"/>
                      <a:r>
                        <a:rPr kumimoji="0" lang="en-US" sz="1200" b="0" kern="1200" dirty="0" smtClean="0">
                          <a:solidFill>
                            <a:schemeClr val="dk1"/>
                          </a:solidFill>
                          <a:latin typeface="+mn-lt"/>
                          <a:ea typeface="+mn-ea"/>
                          <a:cs typeface="AL-Mohanad" pitchFamily="2" charset="-78"/>
                        </a:rPr>
                        <a:t>3</a:t>
                      </a:r>
                    </a:p>
                  </a:txBody>
                  <a:tcPr/>
                </a:tc>
                <a:tc>
                  <a:txBody>
                    <a:bodyPr/>
                    <a:lstStyle/>
                    <a:p>
                      <a:pPr algn="ctr"/>
                      <a:r>
                        <a:rPr kumimoji="0" lang="ar-KW" sz="1800" b="0" kern="1200" dirty="0" smtClean="0">
                          <a:solidFill>
                            <a:schemeClr val="dk1"/>
                          </a:solidFill>
                          <a:latin typeface="+mn-lt"/>
                          <a:ea typeface="+mn-ea"/>
                          <a:cs typeface="AL-Mohanad" pitchFamily="2" charset="-78"/>
                        </a:rPr>
                        <a:t>2</a:t>
                      </a:r>
                      <a:endParaRPr kumimoji="0" lang="en-US" sz="1800" b="0" kern="1200" dirty="0" smtClean="0">
                        <a:solidFill>
                          <a:schemeClr val="dk1"/>
                        </a:solidFill>
                        <a:latin typeface="+mn-lt"/>
                        <a:ea typeface="+mn-ea"/>
                        <a:cs typeface="AL-Mohanad" pitchFamily="2" charset="-78"/>
                      </a:endParaRPr>
                    </a:p>
                  </a:txBody>
                  <a:tcPr/>
                </a:tc>
                <a:tc>
                  <a:txBody>
                    <a:bodyPr/>
                    <a:lstStyle/>
                    <a:p>
                      <a:pPr algn="ctr"/>
                      <a:r>
                        <a:rPr kumimoji="0" lang="ar-KW" sz="1800" b="0" kern="1200" dirty="0" smtClean="0">
                          <a:solidFill>
                            <a:schemeClr val="dk1"/>
                          </a:solidFill>
                          <a:latin typeface="+mn-lt"/>
                          <a:ea typeface="+mn-ea"/>
                          <a:cs typeface="AL-Mohanad" pitchFamily="2" charset="-78"/>
                        </a:rPr>
                        <a:t>3</a:t>
                      </a:r>
                      <a:endParaRPr kumimoji="0" lang="en-US" sz="1800" b="0" kern="1200" dirty="0" smtClean="0">
                        <a:solidFill>
                          <a:schemeClr val="dk1"/>
                        </a:solidFill>
                        <a:latin typeface="+mn-lt"/>
                        <a:ea typeface="+mn-ea"/>
                        <a:cs typeface="AL-Mohanad" pitchFamily="2" charset="-78"/>
                      </a:endParaRPr>
                    </a:p>
                  </a:txBody>
                  <a:tcPr/>
                </a:tc>
                <a:tc>
                  <a:txBody>
                    <a:bodyPr/>
                    <a:lstStyle/>
                    <a:p>
                      <a:pPr algn="ctr"/>
                      <a:r>
                        <a:rPr kumimoji="0" lang="ar-EG" sz="1800" b="0" kern="1200" dirty="0" smtClean="0">
                          <a:solidFill>
                            <a:schemeClr val="dk1"/>
                          </a:solidFill>
                          <a:latin typeface="+mn-lt"/>
                          <a:ea typeface="+mn-ea"/>
                          <a:cs typeface="AL-Mohanad" pitchFamily="2" charset="-78"/>
                        </a:rPr>
                        <a:t>7</a:t>
                      </a:r>
                      <a:endParaRPr kumimoji="0" lang="en-US" sz="1800" b="0" kern="1200" dirty="0" smtClean="0">
                        <a:solidFill>
                          <a:schemeClr val="dk1"/>
                        </a:solidFill>
                        <a:latin typeface="+mn-lt"/>
                        <a:ea typeface="+mn-ea"/>
                        <a:cs typeface="AL-Mohanad" pitchFamily="2" charset="-78"/>
                      </a:endParaRPr>
                    </a:p>
                  </a:txBody>
                  <a:tcPr/>
                </a:tc>
                <a:tc>
                  <a:txBody>
                    <a:bodyPr/>
                    <a:lstStyle/>
                    <a:p>
                      <a:pPr algn="ctr"/>
                      <a:r>
                        <a:rPr kumimoji="0" lang="ar-EG" sz="1800" b="0" kern="1200" dirty="0" smtClean="0">
                          <a:solidFill>
                            <a:schemeClr val="dk1"/>
                          </a:solidFill>
                          <a:latin typeface="+mn-lt"/>
                          <a:ea typeface="+mn-ea"/>
                          <a:cs typeface="AL-Mohanad" pitchFamily="2" charset="-78"/>
                        </a:rPr>
                        <a:t>2</a:t>
                      </a:r>
                      <a:endParaRPr kumimoji="0" lang="en-US" sz="1800" b="0" kern="1200" dirty="0" smtClean="0">
                        <a:solidFill>
                          <a:schemeClr val="dk1"/>
                        </a:solidFill>
                        <a:latin typeface="+mn-lt"/>
                        <a:ea typeface="+mn-ea"/>
                        <a:cs typeface="AL-Mohanad" pitchFamily="2" charset="-78"/>
                      </a:endParaRPr>
                    </a:p>
                  </a:txBody>
                  <a:tcPr/>
                </a:tc>
                <a:tc>
                  <a:txBody>
                    <a:bodyPr/>
                    <a:lstStyle/>
                    <a:p>
                      <a:pPr algn="r"/>
                      <a:r>
                        <a:rPr lang="ar-EG" sz="1200" b="0" dirty="0" smtClean="0">
                          <a:cs typeface="AL-Mohanad" pitchFamily="2" charset="-78"/>
                        </a:rPr>
                        <a:t>الخبراء الذين سيتم البت في أمرهم (اجتماع لجنة اختيار الخبراء)</a:t>
                      </a:r>
                      <a:endParaRPr lang="en-US" sz="1200" b="0" dirty="0">
                        <a:cs typeface="AL-Mohanad" pitchFamily="2" charset="-78"/>
                      </a:endParaRPr>
                    </a:p>
                  </a:txBody>
                  <a:tcPr/>
                </a:tc>
              </a:tr>
              <a:tr h="934065">
                <a:tc>
                  <a:txBody>
                    <a:bodyPr/>
                    <a:lstStyle/>
                    <a:p>
                      <a:pPr algn="ctr"/>
                      <a:r>
                        <a:rPr kumimoji="0" lang="ar-EG" sz="2000" b="0" kern="1200" dirty="0" smtClean="0">
                          <a:solidFill>
                            <a:schemeClr val="dk1"/>
                          </a:solidFill>
                          <a:latin typeface="+mn-lt"/>
                          <a:ea typeface="+mn-ea"/>
                          <a:cs typeface="AL-Mohanad" pitchFamily="2" charset="-78"/>
                        </a:rPr>
                        <a:t>1</a:t>
                      </a:r>
                      <a:endParaRPr kumimoji="0" lang="en-US" sz="2000" b="0" kern="1200" dirty="0">
                        <a:solidFill>
                          <a:schemeClr val="dk1"/>
                        </a:solidFill>
                        <a:latin typeface="+mn-lt"/>
                        <a:ea typeface="+mn-ea"/>
                        <a:cs typeface="AL-Mohanad" pitchFamily="2" charset="-78"/>
                      </a:endParaRPr>
                    </a:p>
                  </a:txBody>
                  <a:tcPr/>
                </a:tc>
                <a:tc>
                  <a:txBody>
                    <a:bodyPr/>
                    <a:lstStyle/>
                    <a:p>
                      <a:pPr algn="ctr"/>
                      <a:r>
                        <a:rPr kumimoji="0" lang="ar-EG" sz="2000" b="0" kern="1200" dirty="0" smtClean="0">
                          <a:solidFill>
                            <a:schemeClr val="dk1"/>
                          </a:solidFill>
                          <a:latin typeface="+mn-lt"/>
                          <a:ea typeface="+mn-ea"/>
                          <a:cs typeface="AL-Mohanad" pitchFamily="2" charset="-78"/>
                        </a:rPr>
                        <a:t>--</a:t>
                      </a:r>
                      <a:endParaRPr kumimoji="0" lang="en-US" sz="2000" b="0" kern="1200" dirty="0">
                        <a:solidFill>
                          <a:schemeClr val="dk1"/>
                        </a:solidFill>
                        <a:latin typeface="+mn-lt"/>
                        <a:ea typeface="+mn-ea"/>
                        <a:cs typeface="AL-Mohanad" pitchFamily="2" charset="-78"/>
                      </a:endParaRPr>
                    </a:p>
                  </a:txBody>
                  <a:tcPr/>
                </a:tc>
                <a:tc>
                  <a:txBody>
                    <a:bodyPr/>
                    <a:lstStyle/>
                    <a:p>
                      <a:pPr algn="ctr"/>
                      <a:r>
                        <a:rPr kumimoji="0" lang="ar-EG" sz="2000" b="0" kern="1200" dirty="0" smtClean="0">
                          <a:solidFill>
                            <a:schemeClr val="dk1"/>
                          </a:solidFill>
                          <a:latin typeface="+mn-lt"/>
                          <a:ea typeface="+mn-ea"/>
                          <a:cs typeface="AL-Mohanad" pitchFamily="2" charset="-78"/>
                        </a:rPr>
                        <a:t>2</a:t>
                      </a:r>
                      <a:endParaRPr kumimoji="0" lang="en-US" sz="2000" b="0" kern="1200" dirty="0">
                        <a:solidFill>
                          <a:schemeClr val="dk1"/>
                        </a:solidFill>
                        <a:latin typeface="+mn-lt"/>
                        <a:ea typeface="+mn-ea"/>
                        <a:cs typeface="AL-Mohanad" pitchFamily="2" charset="-78"/>
                      </a:endParaRPr>
                    </a:p>
                  </a:txBody>
                  <a:tcPr/>
                </a:tc>
                <a:tc>
                  <a:txBody>
                    <a:bodyPr/>
                    <a:lstStyle/>
                    <a:p>
                      <a:pPr algn="ctr"/>
                      <a:r>
                        <a:rPr kumimoji="0" lang="en-US" sz="1200" b="0" kern="1200" dirty="0" smtClean="0">
                          <a:solidFill>
                            <a:schemeClr val="dk1"/>
                          </a:solidFill>
                          <a:latin typeface="+mn-lt"/>
                          <a:ea typeface="+mn-ea"/>
                          <a:cs typeface="AL-Mohanad" pitchFamily="2" charset="-78"/>
                        </a:rPr>
                        <a:t>4</a:t>
                      </a:r>
                      <a:endParaRPr kumimoji="0" lang="en-US" sz="1200" b="0" kern="1200" dirty="0">
                        <a:solidFill>
                          <a:schemeClr val="dk1"/>
                        </a:solidFill>
                        <a:latin typeface="+mn-lt"/>
                        <a:ea typeface="+mn-ea"/>
                        <a:cs typeface="AL-Mohanad" pitchFamily="2" charset="-78"/>
                      </a:endParaRPr>
                    </a:p>
                  </a:txBody>
                  <a:tcPr/>
                </a:tc>
                <a:tc>
                  <a:txBody>
                    <a:bodyPr/>
                    <a:lstStyle/>
                    <a:p>
                      <a:pPr algn="ctr"/>
                      <a:r>
                        <a:rPr kumimoji="0" lang="ar-KW" sz="1800" b="0" kern="1200" dirty="0" smtClean="0">
                          <a:solidFill>
                            <a:schemeClr val="dk1"/>
                          </a:solidFill>
                          <a:latin typeface="+mn-lt"/>
                          <a:ea typeface="+mn-ea"/>
                          <a:cs typeface="AL-Mohanad" pitchFamily="2" charset="-78"/>
                        </a:rPr>
                        <a:t>0</a:t>
                      </a:r>
                      <a:endParaRPr kumimoji="0" lang="en-US" sz="1800" b="0" kern="1200" dirty="0">
                        <a:solidFill>
                          <a:schemeClr val="dk1"/>
                        </a:solidFill>
                        <a:latin typeface="+mn-lt"/>
                        <a:ea typeface="+mn-ea"/>
                        <a:cs typeface="AL-Mohanad" pitchFamily="2" charset="-78"/>
                      </a:endParaRPr>
                    </a:p>
                  </a:txBody>
                  <a:tcPr/>
                </a:tc>
                <a:tc>
                  <a:txBody>
                    <a:bodyPr/>
                    <a:lstStyle/>
                    <a:p>
                      <a:pPr algn="ctr"/>
                      <a:r>
                        <a:rPr kumimoji="0" lang="ar-KW" sz="1800" b="0" kern="1200" dirty="0" smtClean="0">
                          <a:solidFill>
                            <a:schemeClr val="dk1"/>
                          </a:solidFill>
                          <a:latin typeface="+mn-lt"/>
                          <a:ea typeface="+mn-ea"/>
                          <a:cs typeface="AL-Mohanad" pitchFamily="2" charset="-78"/>
                        </a:rPr>
                        <a:t>1</a:t>
                      </a:r>
                      <a:endParaRPr kumimoji="0" lang="en-US" sz="1800" b="0" kern="1200" dirty="0">
                        <a:solidFill>
                          <a:schemeClr val="dk1"/>
                        </a:solidFill>
                        <a:latin typeface="+mn-lt"/>
                        <a:ea typeface="+mn-ea"/>
                        <a:cs typeface="AL-Mohanad" pitchFamily="2" charset="-78"/>
                      </a:endParaRPr>
                    </a:p>
                  </a:txBody>
                  <a:tcPr/>
                </a:tc>
                <a:tc>
                  <a:txBody>
                    <a:bodyPr/>
                    <a:lstStyle/>
                    <a:p>
                      <a:pPr algn="ctr"/>
                      <a:r>
                        <a:rPr kumimoji="0" lang="ar-EG" sz="1800" b="0" kern="1200" dirty="0" smtClean="0">
                          <a:solidFill>
                            <a:schemeClr val="dk1"/>
                          </a:solidFill>
                          <a:latin typeface="+mn-lt"/>
                          <a:ea typeface="+mn-ea"/>
                          <a:cs typeface="AL-Mohanad" pitchFamily="2" charset="-78"/>
                        </a:rPr>
                        <a:t>1</a:t>
                      </a:r>
                      <a:endParaRPr kumimoji="0" lang="en-US" sz="1800" b="0" kern="1200" dirty="0">
                        <a:solidFill>
                          <a:schemeClr val="dk1"/>
                        </a:solidFill>
                        <a:latin typeface="+mn-lt"/>
                        <a:ea typeface="+mn-ea"/>
                        <a:cs typeface="AL-Mohanad" pitchFamily="2" charset="-78"/>
                      </a:endParaRPr>
                    </a:p>
                  </a:txBody>
                  <a:tcPr/>
                </a:tc>
                <a:tc>
                  <a:txBody>
                    <a:bodyPr/>
                    <a:lstStyle/>
                    <a:p>
                      <a:pPr algn="ctr"/>
                      <a:r>
                        <a:rPr lang="ar-EG" sz="1800" b="0" dirty="0" smtClean="0">
                          <a:cs typeface="AL-Mohanad" pitchFamily="2" charset="-78"/>
                        </a:rPr>
                        <a:t>2</a:t>
                      </a:r>
                      <a:endParaRPr lang="en-US" sz="1800" b="0" dirty="0">
                        <a:cs typeface="AL-Mohanad" pitchFamily="2" charset="-78"/>
                      </a:endParaRPr>
                    </a:p>
                  </a:txBody>
                  <a:tcPr/>
                </a:tc>
                <a:tc>
                  <a:txBody>
                    <a:bodyPr/>
                    <a:lstStyle/>
                    <a:p>
                      <a:pPr algn="r"/>
                      <a:r>
                        <a:rPr lang="ar-EG" sz="1200" b="0" dirty="0" smtClean="0">
                          <a:cs typeface="AL-Mohanad" pitchFamily="2" charset="-78"/>
                        </a:rPr>
                        <a:t>الخبراء الذين تم</a:t>
                      </a:r>
                      <a:r>
                        <a:rPr lang="ar-EG" sz="1200" b="0" baseline="0" dirty="0" smtClean="0">
                          <a:cs typeface="AL-Mohanad" pitchFamily="2" charset="-78"/>
                        </a:rPr>
                        <a:t> الإعلان عن الحاجة لهم</a:t>
                      </a:r>
                      <a:endParaRPr lang="en-US" sz="1200" b="0" dirty="0">
                        <a:cs typeface="AL-Mohanad" pitchFamily="2" charset="-78"/>
                      </a:endParaRPr>
                    </a:p>
                  </a:txBody>
                  <a:tcPr/>
                </a:tc>
              </a:tr>
              <a:tr h="934065">
                <a:tc>
                  <a:txBody>
                    <a:bodyPr/>
                    <a:lstStyle/>
                    <a:p>
                      <a:pPr algn="ctr"/>
                      <a:r>
                        <a:rPr kumimoji="0" lang="ar-EG" sz="2000" b="0" kern="1200" dirty="0" smtClean="0">
                          <a:solidFill>
                            <a:schemeClr val="dk1"/>
                          </a:solidFill>
                          <a:latin typeface="+mn-lt"/>
                          <a:ea typeface="+mn-ea"/>
                          <a:cs typeface="AL-Mohanad" pitchFamily="2" charset="-78"/>
                        </a:rPr>
                        <a:t>1</a:t>
                      </a:r>
                      <a:endParaRPr kumimoji="0" lang="en-US" sz="2000" b="0" kern="1200" dirty="0">
                        <a:solidFill>
                          <a:schemeClr val="dk1"/>
                        </a:solidFill>
                        <a:latin typeface="+mn-lt"/>
                        <a:ea typeface="+mn-ea"/>
                        <a:cs typeface="AL-Mohanad" pitchFamily="2" charset="-78"/>
                      </a:endParaRPr>
                    </a:p>
                  </a:txBody>
                  <a:tcPr/>
                </a:tc>
                <a:tc>
                  <a:txBody>
                    <a:bodyPr/>
                    <a:lstStyle/>
                    <a:p>
                      <a:pPr algn="ctr"/>
                      <a:r>
                        <a:rPr kumimoji="0" lang="ar-EG" sz="2000" b="0" kern="1200" dirty="0" smtClean="0">
                          <a:solidFill>
                            <a:schemeClr val="dk1"/>
                          </a:solidFill>
                          <a:latin typeface="+mn-lt"/>
                          <a:ea typeface="+mn-ea"/>
                          <a:cs typeface="AL-Mohanad" pitchFamily="2" charset="-78"/>
                        </a:rPr>
                        <a:t>--</a:t>
                      </a:r>
                      <a:endParaRPr kumimoji="0" lang="en-US" sz="2000" b="0" kern="1200" dirty="0">
                        <a:solidFill>
                          <a:schemeClr val="dk1"/>
                        </a:solidFill>
                        <a:latin typeface="+mn-lt"/>
                        <a:ea typeface="+mn-ea"/>
                        <a:cs typeface="AL-Mohanad" pitchFamily="2" charset="-78"/>
                      </a:endParaRPr>
                    </a:p>
                  </a:txBody>
                  <a:tcPr/>
                </a:tc>
                <a:tc>
                  <a:txBody>
                    <a:bodyPr/>
                    <a:lstStyle/>
                    <a:p>
                      <a:pPr algn="ctr"/>
                      <a:r>
                        <a:rPr kumimoji="0" lang="ar-EG" sz="2000" b="0" kern="1200" dirty="0" smtClean="0">
                          <a:solidFill>
                            <a:schemeClr val="dk1"/>
                          </a:solidFill>
                          <a:latin typeface="+mn-lt"/>
                          <a:ea typeface="+mn-ea"/>
                          <a:cs typeface="AL-Mohanad" pitchFamily="2" charset="-78"/>
                        </a:rPr>
                        <a:t>--</a:t>
                      </a:r>
                      <a:endParaRPr kumimoji="0" lang="en-US" sz="2000" b="0" kern="1200" dirty="0">
                        <a:solidFill>
                          <a:schemeClr val="dk1"/>
                        </a:solidFill>
                        <a:latin typeface="+mn-lt"/>
                        <a:ea typeface="+mn-ea"/>
                        <a:cs typeface="AL-Mohanad" pitchFamily="2" charset="-78"/>
                      </a:endParaRPr>
                    </a:p>
                  </a:txBody>
                  <a:tcPr/>
                </a:tc>
                <a:tc>
                  <a:txBody>
                    <a:bodyPr/>
                    <a:lstStyle/>
                    <a:p>
                      <a:pPr algn="ctr"/>
                      <a:r>
                        <a:rPr kumimoji="0" lang="en-US" sz="1200" b="0" kern="1200" dirty="0" smtClean="0">
                          <a:solidFill>
                            <a:schemeClr val="dk1"/>
                          </a:solidFill>
                          <a:latin typeface="+mn-lt"/>
                          <a:ea typeface="+mn-ea"/>
                          <a:cs typeface="AL-Mohanad" pitchFamily="2" charset="-78"/>
                        </a:rPr>
                        <a:t>0</a:t>
                      </a:r>
                      <a:endParaRPr kumimoji="0" lang="en-US" sz="1200" b="0" kern="1200" dirty="0">
                        <a:solidFill>
                          <a:schemeClr val="dk1"/>
                        </a:solidFill>
                        <a:latin typeface="+mn-lt"/>
                        <a:ea typeface="+mn-ea"/>
                        <a:cs typeface="AL-Mohanad" pitchFamily="2" charset="-78"/>
                      </a:endParaRPr>
                    </a:p>
                  </a:txBody>
                  <a:tcPr/>
                </a:tc>
                <a:tc>
                  <a:txBody>
                    <a:bodyPr/>
                    <a:lstStyle/>
                    <a:p>
                      <a:pPr algn="ctr"/>
                      <a:r>
                        <a:rPr kumimoji="0" lang="ar-KW" sz="1800" b="0" kern="1200" dirty="0" smtClean="0">
                          <a:solidFill>
                            <a:schemeClr val="dk1"/>
                          </a:solidFill>
                          <a:latin typeface="+mn-lt"/>
                          <a:ea typeface="+mn-ea"/>
                          <a:cs typeface="AL-Mohanad" pitchFamily="2" charset="-78"/>
                        </a:rPr>
                        <a:t>0</a:t>
                      </a:r>
                      <a:endParaRPr kumimoji="0" lang="en-US" sz="1800" b="0" kern="1200" dirty="0">
                        <a:solidFill>
                          <a:schemeClr val="dk1"/>
                        </a:solidFill>
                        <a:latin typeface="+mn-lt"/>
                        <a:ea typeface="+mn-ea"/>
                        <a:cs typeface="AL-Mohanad" pitchFamily="2" charset="-78"/>
                      </a:endParaRPr>
                    </a:p>
                  </a:txBody>
                  <a:tcPr/>
                </a:tc>
                <a:tc>
                  <a:txBody>
                    <a:bodyPr/>
                    <a:lstStyle/>
                    <a:p>
                      <a:pPr algn="ctr"/>
                      <a:r>
                        <a:rPr kumimoji="0" lang="ar-KW" sz="1800" b="0" kern="1200" dirty="0" smtClean="0">
                          <a:solidFill>
                            <a:schemeClr val="dk1"/>
                          </a:solidFill>
                          <a:latin typeface="+mn-lt"/>
                          <a:ea typeface="+mn-ea"/>
                          <a:cs typeface="AL-Mohanad" pitchFamily="2" charset="-78"/>
                        </a:rPr>
                        <a:t>3</a:t>
                      </a:r>
                      <a:endParaRPr kumimoji="0" lang="en-US" sz="1800" b="0" kern="1200" dirty="0">
                        <a:solidFill>
                          <a:schemeClr val="dk1"/>
                        </a:solidFill>
                        <a:latin typeface="+mn-lt"/>
                        <a:ea typeface="+mn-ea"/>
                        <a:cs typeface="AL-Mohanad" pitchFamily="2" charset="-78"/>
                      </a:endParaRPr>
                    </a:p>
                  </a:txBody>
                  <a:tcPr/>
                </a:tc>
                <a:tc>
                  <a:txBody>
                    <a:bodyPr/>
                    <a:lstStyle/>
                    <a:p>
                      <a:pPr algn="ctr"/>
                      <a:r>
                        <a:rPr kumimoji="0" lang="ar-EG" sz="1800" b="0" kern="1200" dirty="0" smtClean="0">
                          <a:solidFill>
                            <a:schemeClr val="dk1"/>
                          </a:solidFill>
                          <a:latin typeface="+mn-lt"/>
                          <a:ea typeface="+mn-ea"/>
                          <a:cs typeface="AL-Mohanad" pitchFamily="2" charset="-78"/>
                        </a:rPr>
                        <a:t>0</a:t>
                      </a:r>
                      <a:endParaRPr kumimoji="0" lang="en-US" sz="1800" b="0" kern="1200" dirty="0">
                        <a:solidFill>
                          <a:schemeClr val="dk1"/>
                        </a:solidFill>
                        <a:latin typeface="+mn-lt"/>
                        <a:ea typeface="+mn-ea"/>
                        <a:cs typeface="AL-Mohanad" pitchFamily="2" charset="-78"/>
                      </a:endParaRPr>
                    </a:p>
                  </a:txBody>
                  <a:tcPr/>
                </a:tc>
                <a:tc>
                  <a:txBody>
                    <a:bodyPr/>
                    <a:lstStyle/>
                    <a:p>
                      <a:pPr algn="ctr"/>
                      <a:r>
                        <a:rPr lang="ar-EG" sz="1800" dirty="0" smtClean="0">
                          <a:cs typeface="AL-Mohanad" pitchFamily="2" charset="-78"/>
                        </a:rPr>
                        <a:t>3</a:t>
                      </a:r>
                      <a:endParaRPr lang="en-US" sz="1800" dirty="0">
                        <a:cs typeface="AL-Mohanad" pitchFamily="2" charset="-78"/>
                      </a:endParaRPr>
                    </a:p>
                  </a:txBody>
                  <a:tcPr/>
                </a:tc>
                <a:tc>
                  <a:txBody>
                    <a:bodyPr/>
                    <a:lstStyle/>
                    <a:p>
                      <a:pPr algn="r"/>
                      <a:r>
                        <a:rPr kumimoji="0" lang="ar-EG" sz="1200" b="0" kern="1200" dirty="0" smtClean="0">
                          <a:solidFill>
                            <a:schemeClr val="dk1"/>
                          </a:solidFill>
                          <a:latin typeface="+mn-lt"/>
                          <a:ea typeface="+mn-ea"/>
                          <a:cs typeface="AL-Mohanad" pitchFamily="2" charset="-78"/>
                        </a:rPr>
                        <a:t>الخبراء الجاري التنسيق معهم حالياً</a:t>
                      </a:r>
                      <a:endParaRPr kumimoji="0" lang="en-US" sz="1200" b="0" kern="1200" dirty="0" smtClean="0">
                        <a:solidFill>
                          <a:schemeClr val="dk1"/>
                        </a:solidFill>
                        <a:latin typeface="+mn-lt"/>
                        <a:ea typeface="+mn-ea"/>
                        <a:cs typeface="AL-Mohanad" pitchFamily="2" charset="-78"/>
                      </a:endParaRPr>
                    </a:p>
                  </a:txBody>
                  <a:tcPr/>
                </a:tc>
              </a:tr>
              <a:tr h="872180">
                <a:tc>
                  <a:txBody>
                    <a:bodyPr/>
                    <a:lstStyle/>
                    <a:p>
                      <a:pPr algn="ctr"/>
                      <a:r>
                        <a:rPr lang="en-US" sz="900" dirty="0" smtClean="0">
                          <a:cs typeface="AL-Mohanad" pitchFamily="2" charset="-78"/>
                        </a:rPr>
                        <a:t>$2,194,228.46 </a:t>
                      </a:r>
                      <a:endParaRPr kumimoji="0" lang="en-US" sz="900" b="0" kern="1200" dirty="0">
                        <a:solidFill>
                          <a:schemeClr val="dk1"/>
                        </a:solidFill>
                        <a:latin typeface="+mn-lt"/>
                        <a:ea typeface="+mn-ea"/>
                        <a:cs typeface="+mj-cs"/>
                      </a:endParaRPr>
                    </a:p>
                  </a:txBody>
                  <a:tcPr/>
                </a:tc>
                <a:tc>
                  <a:txBody>
                    <a:bodyPr/>
                    <a:lstStyle/>
                    <a:p>
                      <a:pPr algn="ctr"/>
                      <a:r>
                        <a:rPr kumimoji="0" lang="en-US" sz="900" b="0" kern="1200" dirty="0" smtClean="0">
                          <a:solidFill>
                            <a:schemeClr val="dk1"/>
                          </a:solidFill>
                          <a:latin typeface="+mn-lt"/>
                          <a:ea typeface="+mn-ea"/>
                          <a:cs typeface="+mj-cs"/>
                        </a:rPr>
                        <a:t>$1,873,255.15</a:t>
                      </a:r>
                      <a:endParaRPr kumimoji="0" lang="en-US" sz="900" b="0" kern="1200" dirty="0">
                        <a:solidFill>
                          <a:schemeClr val="dk1"/>
                        </a:solidFill>
                        <a:latin typeface="+mn-lt"/>
                        <a:ea typeface="+mn-ea"/>
                        <a:cs typeface="+mj-cs"/>
                      </a:endParaRPr>
                    </a:p>
                  </a:txBody>
                  <a:tcPr/>
                </a:tc>
                <a:tc>
                  <a:txBody>
                    <a:bodyPr/>
                    <a:lstStyle/>
                    <a:p>
                      <a:pPr algn="ctr"/>
                      <a:r>
                        <a:rPr kumimoji="0" lang="ar-EG" sz="900" b="0" kern="1200" dirty="0" smtClean="0">
                          <a:solidFill>
                            <a:schemeClr val="dk1"/>
                          </a:solidFill>
                          <a:latin typeface="+mn-lt"/>
                          <a:ea typeface="+mn-ea"/>
                          <a:cs typeface="+mj-cs"/>
                        </a:rPr>
                        <a:t>1,493,417.88</a:t>
                      </a:r>
                      <a:r>
                        <a:rPr kumimoji="0" lang="ar-KW" sz="900" b="0" kern="1200" dirty="0" smtClean="0">
                          <a:solidFill>
                            <a:schemeClr val="dk1"/>
                          </a:solidFill>
                          <a:latin typeface="+mn-lt"/>
                          <a:ea typeface="+mn-ea"/>
                          <a:cs typeface="+mj-cs"/>
                        </a:rPr>
                        <a:t>$</a:t>
                      </a:r>
                      <a:endParaRPr kumimoji="0" lang="en-US" sz="900" b="0" kern="1200" dirty="0">
                        <a:solidFill>
                          <a:schemeClr val="dk1"/>
                        </a:solidFill>
                        <a:latin typeface="+mn-lt"/>
                        <a:ea typeface="+mn-ea"/>
                        <a:cs typeface="+mj-cs"/>
                      </a:endParaRPr>
                    </a:p>
                  </a:txBody>
                  <a:tcPr/>
                </a:tc>
                <a:tc>
                  <a:txBody>
                    <a:bodyPr/>
                    <a:lstStyle/>
                    <a:p>
                      <a:pPr algn="ctr"/>
                      <a:r>
                        <a:rPr kumimoji="0" lang="ar-EG" sz="900" b="0" kern="1200" dirty="0" smtClean="0">
                          <a:solidFill>
                            <a:schemeClr val="dk1"/>
                          </a:solidFill>
                          <a:latin typeface="+mn-lt"/>
                          <a:ea typeface="+mn-ea"/>
                          <a:cs typeface="+mj-cs"/>
                        </a:rPr>
                        <a:t>1,104,242.68</a:t>
                      </a:r>
                      <a:r>
                        <a:rPr kumimoji="0" lang="ar-KW" sz="900" b="0" kern="1200" dirty="0" smtClean="0">
                          <a:solidFill>
                            <a:schemeClr val="dk1"/>
                          </a:solidFill>
                          <a:latin typeface="+mn-lt"/>
                          <a:ea typeface="+mn-ea"/>
                          <a:cs typeface="+mj-cs"/>
                        </a:rPr>
                        <a:t>$</a:t>
                      </a:r>
                      <a:r>
                        <a:rPr kumimoji="0" lang="ar-EG" sz="900" b="0" kern="1200" dirty="0" smtClean="0">
                          <a:solidFill>
                            <a:schemeClr val="dk1"/>
                          </a:solidFill>
                          <a:latin typeface="+mn-lt"/>
                          <a:ea typeface="+mn-ea"/>
                          <a:cs typeface="+mj-cs"/>
                        </a:rPr>
                        <a:t> </a:t>
                      </a:r>
                      <a:endParaRPr kumimoji="0" lang="en-US" sz="1050" b="0" kern="1200" dirty="0">
                        <a:solidFill>
                          <a:schemeClr val="dk1"/>
                        </a:solidFill>
                        <a:latin typeface="+mn-lt"/>
                        <a:ea typeface="+mn-ea"/>
                        <a:cs typeface="+mj-cs"/>
                      </a:endParaRPr>
                    </a:p>
                  </a:txBody>
                  <a:tcPr/>
                </a:tc>
                <a:tc>
                  <a:txBody>
                    <a:bodyPr/>
                    <a:lstStyle/>
                    <a:p>
                      <a:pPr algn="ctr"/>
                      <a:r>
                        <a:rPr kumimoji="0" lang="ar-KW" sz="1050" b="0" kern="1200" dirty="0" smtClean="0">
                          <a:solidFill>
                            <a:schemeClr val="dk1"/>
                          </a:solidFill>
                          <a:latin typeface="+mn-lt"/>
                          <a:ea typeface="+mn-ea"/>
                          <a:cs typeface="+mj-cs"/>
                        </a:rPr>
                        <a:t>800,000$</a:t>
                      </a:r>
                      <a:endParaRPr kumimoji="0" lang="en-US" sz="1050" b="0" kern="1200" dirty="0">
                        <a:solidFill>
                          <a:schemeClr val="dk1"/>
                        </a:solidFill>
                        <a:latin typeface="+mn-lt"/>
                        <a:ea typeface="+mn-ea"/>
                        <a:cs typeface="+mj-cs"/>
                      </a:endParaRPr>
                    </a:p>
                  </a:txBody>
                  <a:tcPr/>
                </a:tc>
                <a:tc>
                  <a:txBody>
                    <a:bodyPr/>
                    <a:lstStyle/>
                    <a:p>
                      <a:pPr algn="ctr"/>
                      <a:r>
                        <a:rPr kumimoji="0" lang="ar-EG" sz="1050" b="0" kern="1200" dirty="0" smtClean="0">
                          <a:solidFill>
                            <a:schemeClr val="dk1"/>
                          </a:solidFill>
                          <a:latin typeface="+mn-lt"/>
                          <a:ea typeface="+mn-ea"/>
                          <a:cs typeface="+mj-cs"/>
                        </a:rPr>
                        <a:t>241,256.82</a:t>
                      </a:r>
                      <a:endParaRPr kumimoji="0" lang="en-US" sz="1050" b="0" kern="1200" dirty="0">
                        <a:solidFill>
                          <a:schemeClr val="dk1"/>
                        </a:solidFill>
                        <a:latin typeface="+mn-lt"/>
                        <a:ea typeface="+mn-ea"/>
                        <a:cs typeface="+mj-cs"/>
                      </a:endParaRPr>
                    </a:p>
                  </a:txBody>
                  <a:tcPr/>
                </a:tc>
                <a:tc>
                  <a:txBody>
                    <a:bodyPr/>
                    <a:lstStyle/>
                    <a:p>
                      <a:pPr algn="ctr"/>
                      <a:r>
                        <a:rPr lang="ar-EG" sz="1050" dirty="0" smtClean="0">
                          <a:cs typeface="+mj-cs"/>
                        </a:rPr>
                        <a:t>167,860$</a:t>
                      </a:r>
                      <a:endParaRPr kumimoji="0" lang="en-US" sz="1050" b="0" kern="1200" dirty="0">
                        <a:solidFill>
                          <a:schemeClr val="dk1"/>
                        </a:solidFill>
                        <a:latin typeface="+mn-lt"/>
                        <a:ea typeface="+mn-ea"/>
                        <a:cs typeface="+mj-cs"/>
                      </a:endParaRPr>
                    </a:p>
                  </a:txBody>
                  <a:tcPr/>
                </a:tc>
                <a:tc>
                  <a:txBody>
                    <a:bodyPr/>
                    <a:lstStyle/>
                    <a:p>
                      <a:pPr algn="ctr"/>
                      <a:r>
                        <a:rPr lang="ar-EG" sz="1050" dirty="0" smtClean="0">
                          <a:cs typeface="+mj-cs"/>
                        </a:rPr>
                        <a:t>39,000$</a:t>
                      </a:r>
                      <a:endParaRPr lang="en-US" sz="1050" dirty="0">
                        <a:cs typeface="+mj-cs"/>
                      </a:endParaRPr>
                    </a:p>
                  </a:txBody>
                  <a:tcPr/>
                </a:tc>
                <a:tc>
                  <a:txBody>
                    <a:bodyPr/>
                    <a:lstStyle/>
                    <a:p>
                      <a:pPr algn="r" rtl="1"/>
                      <a:r>
                        <a:rPr kumimoji="0" lang="ar-EG" sz="1200" b="0" kern="1200" dirty="0" smtClean="0">
                          <a:solidFill>
                            <a:schemeClr val="dk1"/>
                          </a:solidFill>
                          <a:latin typeface="+mn-lt"/>
                          <a:ea typeface="+mn-ea"/>
                          <a:cs typeface="AL-Mohanad" pitchFamily="2" charset="-78"/>
                        </a:rPr>
                        <a:t> المصروف على المشروع حتى الآن</a:t>
                      </a:r>
                      <a:endParaRPr kumimoji="0" lang="en-US" sz="1200" b="0" kern="1200" dirty="0" smtClean="0">
                        <a:solidFill>
                          <a:schemeClr val="dk1"/>
                        </a:solidFill>
                        <a:latin typeface="+mn-lt"/>
                        <a:ea typeface="+mn-ea"/>
                        <a:cs typeface="AL-Mohanad"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808038"/>
          </a:xfrm>
        </p:spPr>
        <p:txBody>
          <a:bodyPr>
            <a:normAutofit/>
          </a:bodyPr>
          <a:lstStyle/>
          <a:p>
            <a:pPr algn="ctr"/>
            <a:r>
              <a:rPr lang="ar-EG" sz="3100" b="0" dirty="0" smtClean="0">
                <a:solidFill>
                  <a:srgbClr val="0070C0"/>
                </a:solidFill>
                <a:effectLst/>
                <a:cs typeface="AL-Mohanad Bold" pitchFamily="2" charset="-78"/>
              </a:rPr>
              <a:t>المشروع في أرقام (حتى يناير </a:t>
            </a:r>
            <a:r>
              <a:rPr lang="ar-EG" sz="2000" b="0" dirty="0" smtClean="0">
                <a:solidFill>
                  <a:srgbClr val="0070C0"/>
                </a:solidFill>
                <a:effectLst/>
                <a:cs typeface="AL-Mohanad Bold" pitchFamily="2" charset="-78"/>
              </a:rPr>
              <a:t>2013 </a:t>
            </a:r>
            <a:r>
              <a:rPr lang="ar-EG" sz="3100" b="0" dirty="0" smtClean="0">
                <a:solidFill>
                  <a:srgbClr val="0070C0"/>
                </a:solidFill>
                <a:effectLst/>
                <a:cs typeface="AL-Mohanad Bold" pitchFamily="2" charset="-78"/>
              </a:rPr>
              <a:t>)</a:t>
            </a:r>
            <a:endParaRPr lang="en-US" sz="3100" b="0" dirty="0">
              <a:solidFill>
                <a:srgbClr val="0070C0"/>
              </a:solidFill>
              <a:effectLst/>
              <a:cs typeface="AL-Mohanad Bold" pitchFamily="2" charset="-78"/>
            </a:endParaRPr>
          </a:p>
        </p:txBody>
      </p:sp>
      <p:sp>
        <p:nvSpPr>
          <p:cNvPr id="5" name="Content Placeholder 4"/>
          <p:cNvSpPr>
            <a:spLocks noGrp="1"/>
          </p:cNvSpPr>
          <p:nvPr>
            <p:ph idx="1"/>
          </p:nvPr>
        </p:nvSpPr>
        <p:spPr>
          <a:xfrm>
            <a:off x="457200" y="990600"/>
            <a:ext cx="8183880" cy="5486400"/>
          </a:xfrm>
        </p:spPr>
        <p:txBody>
          <a:bodyPr>
            <a:normAutofit/>
          </a:bodyPr>
          <a:lstStyle/>
          <a:p>
            <a:pPr algn="just" rtl="1"/>
            <a:r>
              <a:rPr lang="ar-EG" sz="2400" dirty="0" smtClean="0">
                <a:cs typeface="AL-Mohanad" pitchFamily="2" charset="-78"/>
              </a:rPr>
              <a:t>عدد الاستشارات التي وفرها المشروع حتى الآن: 24 إستشارة. </a:t>
            </a:r>
          </a:p>
          <a:p>
            <a:pPr algn="just" rtl="1"/>
            <a:r>
              <a:rPr lang="ar-EG" sz="2400" dirty="0" smtClean="0">
                <a:cs typeface="AL-Mohanad" pitchFamily="2" charset="-78"/>
              </a:rPr>
              <a:t>عدد العقود التي وقعها خبراء المشروع حتى الآن: 24 عقد. </a:t>
            </a:r>
          </a:p>
          <a:p>
            <a:pPr algn="just" rtl="1"/>
            <a:r>
              <a:rPr lang="ar-EG" sz="2400" dirty="0" smtClean="0">
                <a:cs typeface="AL-Mohanad" pitchFamily="2" charset="-78"/>
              </a:rPr>
              <a:t>عدد المحاور التي ركز عليها المشروع حتى الآن: جميع المحاور (4). </a:t>
            </a:r>
          </a:p>
          <a:p>
            <a:pPr algn="just" rtl="1"/>
            <a:r>
              <a:rPr lang="ar-EG" sz="2400" dirty="0" smtClean="0">
                <a:cs typeface="AL-Mohanad" pitchFamily="2" charset="-78"/>
              </a:rPr>
              <a:t>نسبة التنفيذ إلى نسبة المحاور:   </a:t>
            </a:r>
          </a:p>
          <a:p>
            <a:pPr lvl="1" algn="just" rtl="1"/>
            <a:r>
              <a:rPr lang="ar-EG" sz="2000" dirty="0" smtClean="0">
                <a:cs typeface="AL-Mohanad" pitchFamily="2" charset="-78"/>
              </a:rPr>
              <a:t>المحور الأول: 4 استشارات (100%)</a:t>
            </a:r>
          </a:p>
          <a:p>
            <a:pPr lvl="1" algn="just" rtl="1"/>
            <a:r>
              <a:rPr lang="ar-EG" sz="2000" dirty="0" smtClean="0">
                <a:cs typeface="AL-Mohanad" pitchFamily="2" charset="-78"/>
              </a:rPr>
              <a:t>المحور الثاني: 7 استشارات (100%)</a:t>
            </a:r>
          </a:p>
          <a:p>
            <a:pPr lvl="1" algn="just" rtl="1"/>
            <a:r>
              <a:rPr lang="ar-EG" sz="2000" dirty="0" smtClean="0">
                <a:cs typeface="AL-Mohanad" pitchFamily="2" charset="-78"/>
              </a:rPr>
              <a:t>المحور الثالث: 5 استشارات (100%)</a:t>
            </a:r>
          </a:p>
          <a:p>
            <a:pPr lvl="1" algn="just" rtl="1"/>
            <a:r>
              <a:rPr lang="ar-EG" sz="2000" dirty="0" smtClean="0">
                <a:cs typeface="AL-Mohanad" pitchFamily="2" charset="-78"/>
              </a:rPr>
              <a:t>المحور الرابع: 5 استشارات  (100%) </a:t>
            </a:r>
          </a:p>
          <a:p>
            <a:pPr algn="just" rtl="1"/>
            <a:r>
              <a:rPr lang="ar-EG" dirty="0" smtClean="0">
                <a:cs typeface="AL-Mohanad" pitchFamily="2" charset="-78"/>
              </a:rPr>
              <a:t>نسب الزيادة في مصروفات المشروع منذ بدايته كالتالي: </a:t>
            </a:r>
          </a:p>
          <a:p>
            <a:pPr lvl="2" algn="just" rtl="1"/>
            <a:r>
              <a:rPr lang="ar-EG" sz="2000" dirty="0" smtClean="0">
                <a:cs typeface="AL-Mohanad" pitchFamily="2" charset="-78"/>
              </a:rPr>
              <a:t>التقرير الأول: </a:t>
            </a:r>
            <a:r>
              <a:rPr lang="ar-EG" sz="1800" dirty="0" smtClean="0">
                <a:cs typeface="AL-Mohanad" pitchFamily="2" charset="-78"/>
              </a:rPr>
              <a:t>1.95</a:t>
            </a:r>
            <a:r>
              <a:rPr lang="ar-EG" sz="2000" dirty="0" smtClean="0">
                <a:cs typeface="AL-Mohanad" pitchFamily="2" charset="-78"/>
              </a:rPr>
              <a:t>%</a:t>
            </a:r>
            <a:r>
              <a:rPr lang="en-US" sz="2000" dirty="0" smtClean="0">
                <a:cs typeface="AL-Mohanad" pitchFamily="2" charset="-78"/>
              </a:rPr>
              <a:t>		</a:t>
            </a:r>
            <a:r>
              <a:rPr lang="ar-EG" sz="2000" dirty="0" smtClean="0">
                <a:cs typeface="AL-Mohanad" pitchFamily="2" charset="-78"/>
              </a:rPr>
              <a:t>التقرير الثاني:</a:t>
            </a:r>
            <a:r>
              <a:rPr lang="ar-KW" sz="2000" dirty="0" smtClean="0">
                <a:cs typeface="AL-Mohanad" pitchFamily="2" charset="-78"/>
              </a:rPr>
              <a:t> </a:t>
            </a:r>
            <a:r>
              <a:rPr lang="ar-KW" sz="1800" dirty="0" smtClean="0">
                <a:cs typeface="AL-Mohanad" pitchFamily="2" charset="-78"/>
              </a:rPr>
              <a:t>8.39</a:t>
            </a:r>
            <a:r>
              <a:rPr lang="ar-KW" sz="2000" dirty="0" smtClean="0">
                <a:cs typeface="AL-Mohanad" pitchFamily="2" charset="-78"/>
              </a:rPr>
              <a:t>%</a:t>
            </a:r>
            <a:endParaRPr lang="ar-EG" sz="2000" dirty="0" smtClean="0">
              <a:cs typeface="AL-Mohanad" pitchFamily="2" charset="-78"/>
            </a:endParaRPr>
          </a:p>
          <a:p>
            <a:pPr lvl="2" algn="just" rtl="1"/>
            <a:r>
              <a:rPr lang="ar-EG" sz="2000" dirty="0" smtClean="0">
                <a:cs typeface="AL-Mohanad" pitchFamily="2" charset="-78"/>
              </a:rPr>
              <a:t>التقرير الثالث: </a:t>
            </a:r>
            <a:r>
              <a:rPr lang="ar-KW" sz="1800" dirty="0" smtClean="0">
                <a:cs typeface="AL-Mohanad" pitchFamily="2" charset="-78"/>
              </a:rPr>
              <a:t>12.06</a:t>
            </a:r>
            <a:r>
              <a:rPr lang="ar-KW" sz="2000" dirty="0" smtClean="0">
                <a:cs typeface="AL-Mohanad" pitchFamily="2" charset="-78"/>
              </a:rPr>
              <a:t>%</a:t>
            </a:r>
            <a:r>
              <a:rPr lang="en-US" sz="2000" dirty="0" smtClean="0">
                <a:cs typeface="AL-Mohanad" pitchFamily="2" charset="-78"/>
              </a:rPr>
              <a:t>		</a:t>
            </a:r>
            <a:r>
              <a:rPr lang="ar-EG" sz="2000" dirty="0" smtClean="0">
                <a:cs typeface="AL-Mohanad" pitchFamily="2" charset="-78"/>
              </a:rPr>
              <a:t>التقرير الرابع</a:t>
            </a:r>
            <a:r>
              <a:rPr lang="ar-EG" sz="1800" dirty="0" smtClean="0">
                <a:cs typeface="AL-Mohanad" pitchFamily="2" charset="-78"/>
              </a:rPr>
              <a:t>: </a:t>
            </a:r>
            <a:r>
              <a:rPr lang="ar-KW" sz="1800" dirty="0" smtClean="0">
                <a:cs typeface="AL-Mohanad" pitchFamily="2" charset="-78"/>
              </a:rPr>
              <a:t>40</a:t>
            </a:r>
            <a:r>
              <a:rPr lang="ar-KW" sz="2000" dirty="0" smtClean="0">
                <a:cs typeface="AL-Mohanad" pitchFamily="2" charset="-78"/>
              </a:rPr>
              <a:t>%</a:t>
            </a:r>
            <a:endParaRPr lang="ar-EG" sz="2000" dirty="0" smtClean="0">
              <a:cs typeface="AL-Mohanad" pitchFamily="2" charset="-78"/>
            </a:endParaRPr>
          </a:p>
          <a:p>
            <a:pPr lvl="2" algn="just" rtl="1"/>
            <a:r>
              <a:rPr lang="ar-EG" sz="1800" dirty="0" smtClean="0">
                <a:cs typeface="AL-Mohanad" pitchFamily="2" charset="-78"/>
              </a:rPr>
              <a:t>التقرير الخامس: </a:t>
            </a:r>
            <a:r>
              <a:rPr lang="ar-KW" sz="1800" dirty="0" smtClean="0">
                <a:cs typeface="AL-Mohanad" pitchFamily="2" charset="-78"/>
              </a:rPr>
              <a:t>55%</a:t>
            </a:r>
            <a:r>
              <a:rPr lang="en-US" sz="1800" dirty="0" smtClean="0">
                <a:cs typeface="AL-Mohanad" pitchFamily="2" charset="-78"/>
              </a:rPr>
              <a:t>		</a:t>
            </a:r>
            <a:r>
              <a:rPr lang="ar-EG" sz="1800" dirty="0" smtClean="0">
                <a:cs typeface="AL-Mohanad" pitchFamily="2" charset="-78"/>
              </a:rPr>
              <a:t>التقرير السادس : 74%</a:t>
            </a:r>
          </a:p>
          <a:p>
            <a:pPr lvl="2" algn="just" rtl="1"/>
            <a:r>
              <a:rPr lang="ar-EG" sz="1800" dirty="0">
                <a:cs typeface="AL-Mohanad" pitchFamily="2" charset="-78"/>
              </a:rPr>
              <a:t>التقرير السابع:</a:t>
            </a:r>
            <a:r>
              <a:rPr lang="en-US" sz="1800" dirty="0">
                <a:cs typeface="AL-Mohanad" pitchFamily="2" charset="-78"/>
              </a:rPr>
              <a:t>  </a:t>
            </a:r>
            <a:r>
              <a:rPr lang="ar-EG" sz="1800" dirty="0">
                <a:cs typeface="AL-Mohanad" pitchFamily="2" charset="-78"/>
              </a:rPr>
              <a:t> </a:t>
            </a:r>
            <a:r>
              <a:rPr lang="en-US" sz="1800" dirty="0">
                <a:cs typeface="AL-Mohanad" pitchFamily="2" charset="-78"/>
              </a:rPr>
              <a:t> </a:t>
            </a:r>
            <a:r>
              <a:rPr lang="en-US" sz="1300" dirty="0">
                <a:cs typeface="AL-Mohanad" pitchFamily="2" charset="-78"/>
              </a:rPr>
              <a:t>%</a:t>
            </a:r>
            <a:r>
              <a:rPr lang="en-US" sz="1300" dirty="0" smtClean="0">
                <a:cs typeface="AL-Mohanad" pitchFamily="2" charset="-78"/>
              </a:rPr>
              <a:t>93		</a:t>
            </a:r>
            <a:r>
              <a:rPr lang="ar-EG" sz="1800" dirty="0" smtClean="0">
                <a:cs typeface="AL-Mohanad" pitchFamily="2" charset="-78"/>
              </a:rPr>
              <a:t>التقرير الثامن:</a:t>
            </a:r>
            <a:r>
              <a:rPr lang="en-US" sz="1800" dirty="0" smtClean="0">
                <a:cs typeface="AL-Mohanad" pitchFamily="2" charset="-78"/>
              </a:rPr>
              <a:t> </a:t>
            </a:r>
            <a:r>
              <a:rPr lang="ar-EG" sz="1800" dirty="0" smtClean="0">
                <a:cs typeface="AL-Mohanad" pitchFamily="2" charset="-78"/>
              </a:rPr>
              <a:t> </a:t>
            </a:r>
            <a:r>
              <a:rPr lang="en-US" sz="1300" dirty="0" smtClean="0">
                <a:cs typeface="AL-Mohanad" pitchFamily="2" charset="-78"/>
              </a:rPr>
              <a:t>%110</a:t>
            </a:r>
            <a:endParaRPr lang="en-US" sz="1800" dirty="0" smtClean="0">
              <a:cs typeface="AL-Mohanad"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183880" cy="1051560"/>
          </a:xfrm>
        </p:spPr>
        <p:txBody>
          <a:bodyPr>
            <a:normAutofit/>
          </a:bodyPr>
          <a:lstStyle/>
          <a:p>
            <a:pPr algn="ctr"/>
            <a:r>
              <a:rPr lang="ar-KW" sz="3100" b="0" dirty="0" smtClean="0">
                <a:solidFill>
                  <a:srgbClr val="0070C0"/>
                </a:solidFill>
                <a:effectLst/>
                <a:cs typeface="AL-Mohanad Bold" pitchFamily="2" charset="-78"/>
              </a:rPr>
              <a:t>الخطة المستقبلية</a:t>
            </a:r>
            <a:endParaRPr lang="en-GB" sz="3100" b="0" dirty="0">
              <a:solidFill>
                <a:srgbClr val="0070C0"/>
              </a:solidFill>
              <a:effectLst/>
              <a:cs typeface="AL-Mohanad Bold" pitchFamily="2" charset="-78"/>
            </a:endParaRPr>
          </a:p>
        </p:txBody>
      </p:sp>
      <p:sp>
        <p:nvSpPr>
          <p:cNvPr id="3" name="Content Placeholder 2"/>
          <p:cNvSpPr>
            <a:spLocks noGrp="1"/>
          </p:cNvSpPr>
          <p:nvPr>
            <p:ph idx="1"/>
          </p:nvPr>
        </p:nvSpPr>
        <p:spPr>
          <a:xfrm>
            <a:off x="381000" y="1066800"/>
            <a:ext cx="8305800" cy="5791200"/>
          </a:xfrm>
        </p:spPr>
        <p:txBody>
          <a:bodyPr>
            <a:normAutofit fontScale="77500" lnSpcReduction="20000"/>
          </a:bodyPr>
          <a:lstStyle/>
          <a:p>
            <a:pPr algn="r" rtl="1"/>
            <a:r>
              <a:rPr lang="ar-EG" sz="2900" dirty="0">
                <a:cs typeface="AL-Mohanad" pitchFamily="2" charset="-78"/>
              </a:rPr>
              <a:t>التركيز على اخراج الفيلم الوثائقي لتأصيل وترسيخ انجازات </a:t>
            </a:r>
            <a:r>
              <a:rPr lang="ar-EG" sz="2900" dirty="0" smtClean="0">
                <a:cs typeface="AL-Mohanad" pitchFamily="2" charset="-78"/>
              </a:rPr>
              <a:t>المشروع وصرف المخصصات المرصودة له على المدى القصير.</a:t>
            </a:r>
            <a:endParaRPr lang="ar-EG" sz="2900" dirty="0">
              <a:cs typeface="AL-Mohanad" pitchFamily="2" charset="-78"/>
            </a:endParaRPr>
          </a:p>
          <a:p>
            <a:pPr algn="r" rtl="1"/>
            <a:r>
              <a:rPr lang="ar-EG" sz="2900" dirty="0" smtClean="0">
                <a:cs typeface="AL-Mohanad" pitchFamily="2" charset="-78"/>
              </a:rPr>
              <a:t>الترتيب الجيد لتدشين مشروع «مؤشر الدسلكسيا» بتقنية الآي فون لإبراز دور المشروع والجهات الممولة والجهة الوطنية المستفيدة. </a:t>
            </a:r>
          </a:p>
          <a:p>
            <a:pPr algn="r" rtl="1"/>
            <a:r>
              <a:rPr lang="ar-EG" sz="2900" dirty="0" smtClean="0">
                <a:cs typeface="AL-Mohanad" pitchFamily="2" charset="-78"/>
              </a:rPr>
              <a:t>الترتيب للإحتفال باليوم العالمي المعاق من الآن (3 ديسمبر) مع استعراض انجازات المشروع ودعوة جميع الجهات الوطنية وممثليها والخبراء وبيان الفائدة التي تحققت من المشروع لإبراز دور برنامج الأمم المتحدة الإنمائي ودور المجلس الأعلى للتخطيط والتنمية في سبيل النهوض بخدمة الأشخاص ذوي الإعاقة بدولة الكويت وفي سبيل تحقيق إلتزامات الحكومة بمقتضى قانون الأشخاص ذوي الإعاقة. </a:t>
            </a:r>
          </a:p>
          <a:p>
            <a:pPr algn="r" rtl="1"/>
            <a:r>
              <a:rPr lang="ar-EG" sz="2900" dirty="0" smtClean="0">
                <a:cs typeface="AL-Mohanad" pitchFamily="2" charset="-78"/>
              </a:rPr>
              <a:t>تدشين جائزة المعلم المتميز لخدمة ذوي الإعاقات التعليمية بالترتيب مع برنامج الأمم المتحدة والمجلس الأعلى للتخطيط والتنمية. </a:t>
            </a:r>
          </a:p>
          <a:p>
            <a:pPr algn="r" rtl="1"/>
            <a:r>
              <a:rPr lang="ar-EG" sz="2900" dirty="0" smtClean="0">
                <a:cs typeface="AL-Mohanad" pitchFamily="2" charset="-78"/>
              </a:rPr>
              <a:t>تدشين مشروع فرز صعوبات التعلم والتنسيق مع وزارة التربية وتوقيع مذكرة تفاهم معها لتوزيع جميع إنجازات المشروع لها لإبراز دور برنامج الأمم المتحدة الإنمائي والمجلس الأعلى للتخطيط والتنمية. </a:t>
            </a:r>
          </a:p>
          <a:p>
            <a:pPr algn="r" rtl="1"/>
            <a:r>
              <a:rPr lang="ar-EG" sz="2900" dirty="0" smtClean="0">
                <a:cs typeface="AL-Mohanad" pitchFamily="2" charset="-78"/>
              </a:rPr>
              <a:t>الإستمرار في النظر إلى المشروع بوصفه مشروعاً عاماً يتضمن العديد من المشروعات الأخرى: (</a:t>
            </a:r>
            <a:r>
              <a:rPr lang="en-US" sz="2900" dirty="0" smtClean="0">
                <a:cs typeface="AL-Mohanad" pitchFamily="2" charset="-78"/>
              </a:rPr>
              <a:t>Umbrella Project</a:t>
            </a:r>
            <a:r>
              <a:rPr lang="ar-EG" sz="2900" dirty="0" smtClean="0">
                <a:cs typeface="AL-Mohanad" pitchFamily="2" charset="-78"/>
              </a:rPr>
              <a:t>)، كما تم عند إعادة كتابة وثيقة المشروع في نهاية 2008، والعمل على كتابة وثيقة المشروع من الآن لتكون جاهزة للتنفيذ مع بداية العام الجديد 2014 ووضع خطة 4 سنوات للتنفيذ (2014/2018) تحت بند «التحول الإجتماعي» والخاص بخدمة الأشخاص ذوي الإعاقة وتحسين جودة الحياة للمواطنين بدولة الكويت. </a:t>
            </a:r>
            <a:r>
              <a:rPr lang="ar-EG" sz="2600" dirty="0" smtClean="0">
                <a:cs typeface="AL-Mohanad" pitchFamily="2" charset="-78"/>
              </a:rPr>
              <a:t>   </a:t>
            </a:r>
            <a:endParaRPr lang="en-US" sz="2600" dirty="0" smtClean="0">
              <a:cs typeface="AL-Mohanad" pitchFamily="2" charset="-78"/>
            </a:endParaRPr>
          </a:p>
          <a:p>
            <a:pPr algn="r" rtl="1"/>
            <a:r>
              <a:rPr lang="ar-KW" sz="2600" dirty="0" smtClean="0">
                <a:cs typeface="AL-Mohanad" pitchFamily="2" charset="-78"/>
              </a:rPr>
              <a:t>. </a:t>
            </a:r>
          </a:p>
        </p:txBody>
      </p:sp>
    </p:spTree>
    <p:extLst>
      <p:ext uri="{BB962C8B-B14F-4D97-AF65-F5344CB8AC3E}">
        <p14:creationId xmlns:p14="http://schemas.microsoft.com/office/powerpoint/2010/main" val="3054291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467600" cy="609600"/>
          </a:xfrm>
        </p:spPr>
        <p:txBody>
          <a:bodyPr>
            <a:noAutofit/>
          </a:bodyPr>
          <a:lstStyle/>
          <a:p>
            <a:pPr algn="ctr"/>
            <a:r>
              <a:rPr lang="ar-EG" b="1" dirty="0" smtClean="0">
                <a:solidFill>
                  <a:srgbClr val="0070C0"/>
                </a:solidFill>
                <a:cs typeface="AL-Mohanad Bold" pitchFamily="2" charset="-78"/>
              </a:rPr>
              <a:t>مخرجات المشروع</a:t>
            </a:r>
            <a:endParaRPr lang="en-US" b="1" dirty="0" smtClean="0">
              <a:solidFill>
                <a:srgbClr val="0070C0"/>
              </a:solidFill>
              <a:cs typeface="AL-Mohanad Bold" pitchFamily="2" charset="-78"/>
            </a:endParaRPr>
          </a:p>
        </p:txBody>
      </p:sp>
      <p:sp>
        <p:nvSpPr>
          <p:cNvPr id="3" name="Content Placeholder 2"/>
          <p:cNvSpPr>
            <a:spLocks noGrp="1"/>
          </p:cNvSpPr>
          <p:nvPr>
            <p:ph idx="1"/>
          </p:nvPr>
        </p:nvSpPr>
        <p:spPr>
          <a:xfrm>
            <a:off x="228600" y="1219200"/>
            <a:ext cx="8610600" cy="5257800"/>
          </a:xfrm>
        </p:spPr>
        <p:txBody>
          <a:bodyPr>
            <a:noAutofit/>
          </a:bodyPr>
          <a:lstStyle/>
          <a:p>
            <a:endParaRPr lang="en-US" sz="100" dirty="0" smtClean="0"/>
          </a:p>
          <a:p>
            <a:pPr algn="just" rtl="1">
              <a:buNone/>
            </a:pPr>
            <a:r>
              <a:rPr lang="ar-EG" sz="2400" b="1" i="1" u="sng" dirty="0" smtClean="0">
                <a:solidFill>
                  <a:srgbClr val="FF0000"/>
                </a:solidFill>
                <a:cs typeface="AL-Mohanad" pitchFamily="2" charset="-78"/>
              </a:rPr>
              <a:t>المخرج الأول: </a:t>
            </a:r>
          </a:p>
          <a:p>
            <a:pPr algn="just" rtl="1">
              <a:buNone/>
            </a:pPr>
            <a:r>
              <a:rPr lang="ar-EG" sz="1800" dirty="0" smtClean="0">
                <a:cs typeface="AL-Mohanad" pitchFamily="2" charset="-78"/>
              </a:rPr>
              <a:t>زيادة التوعية بتحديات التعلم المبكر والإعاقة مع التركيز على صعوبات التعلم الخاصة كعائق أساسي أمام تعلم القراءة والكتابة. </a:t>
            </a:r>
          </a:p>
          <a:p>
            <a:pPr algn="just" rtl="1">
              <a:buNone/>
            </a:pPr>
            <a:endParaRPr lang="ar-EG" sz="100" i="1" dirty="0" smtClean="0"/>
          </a:p>
          <a:p>
            <a:pPr algn="just" rtl="1">
              <a:buNone/>
            </a:pPr>
            <a:r>
              <a:rPr lang="ar-EG" sz="2400" b="1" i="1" u="sng" dirty="0" smtClean="0">
                <a:solidFill>
                  <a:srgbClr val="FF0000"/>
                </a:solidFill>
                <a:cs typeface="AL-Mohanad" pitchFamily="2" charset="-78"/>
              </a:rPr>
              <a:t>المخرج الثاني: </a:t>
            </a:r>
          </a:p>
          <a:p>
            <a:pPr algn="just" rtl="1">
              <a:buNone/>
            </a:pPr>
            <a:r>
              <a:rPr lang="ar-EG" sz="1800" dirty="0" smtClean="0">
                <a:cs typeface="AL-Mohanad" pitchFamily="2" charset="-78"/>
              </a:rPr>
              <a:t>تطوير آليات التعرف على تحديات التعلم المبكر والإعاقة والاختبارات النفسية والتربوية وغيرها على البيئة الكويتية باللغة العربية وجوانب التعرف المبكر على تحديات التعلم والإعاقة مبكراً تمهيداً لعلاجها مبكراً. </a:t>
            </a:r>
          </a:p>
          <a:p>
            <a:pPr algn="just" rtl="1">
              <a:buNone/>
            </a:pPr>
            <a:endParaRPr lang="ar-EG" sz="800" dirty="0" smtClean="0">
              <a:cs typeface="AL-Mohanad" pitchFamily="2" charset="-78"/>
            </a:endParaRPr>
          </a:p>
          <a:p>
            <a:pPr algn="just" rtl="1">
              <a:buNone/>
            </a:pPr>
            <a:r>
              <a:rPr lang="ar-EG" sz="2400" b="1" i="1" u="sng" dirty="0" smtClean="0">
                <a:solidFill>
                  <a:srgbClr val="FF0000"/>
                </a:solidFill>
                <a:cs typeface="AL-Mohanad" pitchFamily="2" charset="-78"/>
              </a:rPr>
              <a:t>المخرج الثالث: </a:t>
            </a:r>
          </a:p>
          <a:p>
            <a:pPr algn="just" rtl="1">
              <a:buNone/>
            </a:pPr>
            <a:r>
              <a:rPr lang="ar-EG" sz="1800" dirty="0" smtClean="0">
                <a:cs typeface="AL-Mohanad" pitchFamily="2" charset="-78"/>
              </a:rPr>
              <a:t>تطوير برامج تدخل علاجي مناسبة للبيئة الكويتية واللغة العربية للتغلب على تحديات التعلم المبكر والإعاقة. </a:t>
            </a:r>
          </a:p>
          <a:p>
            <a:pPr algn="just" rtl="1">
              <a:buNone/>
            </a:pPr>
            <a:endParaRPr lang="ar-EG" sz="1800" dirty="0" smtClean="0">
              <a:cs typeface="AL-Mohanad" pitchFamily="2" charset="-78"/>
            </a:endParaRPr>
          </a:p>
          <a:p>
            <a:pPr algn="just" rtl="1">
              <a:buNone/>
            </a:pPr>
            <a:r>
              <a:rPr lang="ar-EG" sz="2400" b="1" i="1" u="sng" dirty="0" smtClean="0">
                <a:solidFill>
                  <a:srgbClr val="FF0000"/>
                </a:solidFill>
                <a:cs typeface="AL-Mohanad" pitchFamily="2" charset="-78"/>
              </a:rPr>
              <a:t>المخرج الرابع: </a:t>
            </a:r>
          </a:p>
          <a:p>
            <a:pPr algn="just" rtl="1">
              <a:buNone/>
            </a:pPr>
            <a:r>
              <a:rPr lang="ar-EG" sz="1800" dirty="0" smtClean="0">
                <a:cs typeface="AL-Mohanad" pitchFamily="2" charset="-78"/>
              </a:rPr>
              <a:t>تحسين القدرة الفنية والكفاءات الوطنية للجهات المستفيدة في جانب تحديات التعلم المبكر والإعاقة. </a:t>
            </a:r>
          </a:p>
          <a:p>
            <a:pPr>
              <a:buNone/>
            </a:pPr>
            <a:r>
              <a:rPr lang="en-GB" sz="1800" dirty="0" smtClean="0">
                <a:cs typeface="AL-Mohanad" pitchFamily="2" charset="-78"/>
              </a:rPr>
              <a:t> </a:t>
            </a:r>
            <a:endParaRPr lang="en-US" sz="1800" dirty="0">
              <a:cs typeface="AL-Mohanad"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467600" cy="579438"/>
          </a:xfrm>
        </p:spPr>
        <p:txBody>
          <a:bodyPr>
            <a:normAutofit fontScale="90000"/>
          </a:bodyPr>
          <a:lstStyle/>
          <a:p>
            <a:pPr algn="ctr"/>
            <a:r>
              <a:rPr lang="ar-EG" dirty="0" smtClean="0">
                <a:solidFill>
                  <a:srgbClr val="0070C0"/>
                </a:solidFill>
                <a:cs typeface="AL-Mohanad" pitchFamily="2" charset="-78"/>
              </a:rPr>
              <a:t>بداية المشروع والخطة التنفيذية للسنة الأولى</a:t>
            </a:r>
            <a:endParaRPr lang="en-US" dirty="0">
              <a:solidFill>
                <a:srgbClr val="0070C0"/>
              </a:solidFill>
              <a:cs typeface="AL-Mohanad" pitchFamily="2" charset="-78"/>
            </a:endParaRPr>
          </a:p>
        </p:txBody>
      </p:sp>
      <p:sp>
        <p:nvSpPr>
          <p:cNvPr id="3" name="Content Placeholder 2"/>
          <p:cNvSpPr>
            <a:spLocks noGrp="1"/>
          </p:cNvSpPr>
          <p:nvPr>
            <p:ph idx="1"/>
          </p:nvPr>
        </p:nvSpPr>
        <p:spPr>
          <a:xfrm>
            <a:off x="228600" y="1295400"/>
            <a:ext cx="8458200" cy="5334000"/>
          </a:xfrm>
        </p:spPr>
        <p:txBody>
          <a:bodyPr>
            <a:normAutofit/>
          </a:bodyPr>
          <a:lstStyle/>
          <a:p>
            <a:pPr algn="r" rtl="1"/>
            <a:r>
              <a:rPr lang="ar-EG" sz="2800" dirty="0" smtClean="0">
                <a:cs typeface="AL-Mohanad" pitchFamily="2" charset="-78"/>
              </a:rPr>
              <a:t>بد</a:t>
            </a:r>
            <a:r>
              <a:rPr lang="ar-KW" sz="2800" dirty="0" smtClean="0">
                <a:cs typeface="AL-Mohanad" pitchFamily="2" charset="-78"/>
              </a:rPr>
              <a:t>اية</a:t>
            </a:r>
            <a:r>
              <a:rPr lang="ar-EG" sz="2800" dirty="0" smtClean="0">
                <a:cs typeface="AL-Mohanad" pitchFamily="2" charset="-78"/>
              </a:rPr>
              <a:t> العمل الرسمي في 1 مايو </a:t>
            </a:r>
            <a:r>
              <a:rPr lang="ar-EG" sz="1800" dirty="0" smtClean="0">
                <a:cs typeface="AL-Mohanad" pitchFamily="2" charset="-78"/>
              </a:rPr>
              <a:t>2010 </a:t>
            </a:r>
            <a:r>
              <a:rPr lang="ar-EG" sz="2800" dirty="0" smtClean="0">
                <a:cs typeface="AL-Mohanad" pitchFamily="2" charset="-78"/>
              </a:rPr>
              <a:t>(</a:t>
            </a:r>
            <a:r>
              <a:rPr lang="ar-EG" sz="1800" dirty="0" smtClean="0">
                <a:cs typeface="AL-Mohanad" pitchFamily="2" charset="-78"/>
              </a:rPr>
              <a:t>39</a:t>
            </a:r>
            <a:r>
              <a:rPr lang="ar-KW" sz="1800" dirty="0" smtClean="0">
                <a:cs typeface="AL-Mohanad" pitchFamily="2" charset="-78"/>
              </a:rPr>
              <a:t> </a:t>
            </a:r>
            <a:r>
              <a:rPr lang="ar-KW" sz="2800" dirty="0" smtClean="0">
                <a:cs typeface="AL-Mohanad" pitchFamily="2" charset="-78"/>
              </a:rPr>
              <a:t>شهر</a:t>
            </a:r>
            <a:r>
              <a:rPr lang="ar-EG" sz="2800" dirty="0" smtClean="0">
                <a:cs typeface="AL-Mohanad" pitchFamily="2" charset="-78"/>
              </a:rPr>
              <a:t> لبدء المشروع)</a:t>
            </a:r>
            <a:r>
              <a:rPr lang="ar-KW" sz="2800" dirty="0" smtClean="0">
                <a:cs typeface="AL-Mohanad" pitchFamily="2" charset="-78"/>
              </a:rPr>
              <a:t>. </a:t>
            </a:r>
            <a:r>
              <a:rPr lang="ar-EG" sz="2800" dirty="0" smtClean="0">
                <a:cs typeface="AL-Mohanad" pitchFamily="2" charset="-78"/>
              </a:rPr>
              <a:t> </a:t>
            </a:r>
          </a:p>
          <a:p>
            <a:pPr algn="r" rtl="1"/>
            <a:r>
              <a:rPr lang="ar-EG" sz="2800" dirty="0" smtClean="0">
                <a:cs typeface="AL-Mohanad" pitchFamily="2" charset="-78"/>
              </a:rPr>
              <a:t>تم اتباع توجهين لإدارة المشروع وهما: </a:t>
            </a:r>
          </a:p>
          <a:p>
            <a:pPr algn="r" rtl="1"/>
            <a:endParaRPr lang="ar-EG" sz="2800" dirty="0" smtClean="0">
              <a:cs typeface="AL-Mohanad" pitchFamily="2" charset="-78"/>
            </a:endParaRPr>
          </a:p>
          <a:p>
            <a:pPr marL="822960" lvl="1" indent="-457200" algn="r" rtl="1">
              <a:buFont typeface="+mj-lt"/>
              <a:buAutoNum type="arabicPeriod"/>
            </a:pPr>
            <a:r>
              <a:rPr lang="ar-EG" sz="2400" b="1" u="sng" dirty="0" smtClean="0">
                <a:solidFill>
                  <a:srgbClr val="FF0000"/>
                </a:solidFill>
                <a:cs typeface="AL-Mohanad" pitchFamily="2" charset="-78"/>
              </a:rPr>
              <a:t>القمة إلى القاعدة</a:t>
            </a:r>
            <a:r>
              <a:rPr lang="ar-EG" sz="2400" dirty="0" smtClean="0">
                <a:cs typeface="AL-Mohanad" pitchFamily="2" charset="-78"/>
              </a:rPr>
              <a:t> (</a:t>
            </a:r>
            <a:r>
              <a:rPr lang="ar-KW" sz="2400" dirty="0" smtClean="0">
                <a:cs typeface="AL-Mohanad" pitchFamily="2" charset="-78"/>
              </a:rPr>
              <a:t>التنسيق مع </a:t>
            </a:r>
            <a:r>
              <a:rPr lang="ar-EG" sz="2400" dirty="0" smtClean="0">
                <a:cs typeface="AL-Mohanad" pitchFamily="2" charset="-78"/>
              </a:rPr>
              <a:t>الجهات الوطنية المستفيدة)،</a:t>
            </a:r>
            <a:endParaRPr lang="ar-KW" sz="2400" dirty="0" smtClean="0">
              <a:cs typeface="AL-Mohanad" pitchFamily="2" charset="-78"/>
            </a:endParaRPr>
          </a:p>
          <a:p>
            <a:pPr marL="365760" lvl="1" indent="0" algn="r" rtl="1">
              <a:buNone/>
            </a:pPr>
            <a:endParaRPr lang="ar-EG" sz="2400" dirty="0" smtClean="0">
              <a:cs typeface="AL-Mohanad" pitchFamily="2" charset="-78"/>
            </a:endParaRPr>
          </a:p>
          <a:p>
            <a:pPr marL="822960" lvl="1" indent="-457200" algn="r" rtl="1">
              <a:buFont typeface="+mj-lt"/>
              <a:buAutoNum type="arabicPeriod"/>
            </a:pPr>
            <a:r>
              <a:rPr lang="ar-EG" sz="2400" b="1" u="sng" dirty="0" smtClean="0">
                <a:solidFill>
                  <a:srgbClr val="FF0000"/>
                </a:solidFill>
                <a:cs typeface="AL-Mohanad" pitchFamily="2" charset="-78"/>
              </a:rPr>
              <a:t>القاعدة إلى القمة</a:t>
            </a:r>
            <a:r>
              <a:rPr lang="ar-EG" sz="2400" dirty="0" smtClean="0">
                <a:cs typeface="AL-Mohanad" pitchFamily="2" charset="-78"/>
              </a:rPr>
              <a:t> (الت</a:t>
            </a:r>
            <a:r>
              <a:rPr lang="ar-KW" sz="2400" dirty="0" smtClean="0">
                <a:cs typeface="AL-Mohanad" pitchFamily="2" charset="-78"/>
              </a:rPr>
              <a:t>نسيق مع </a:t>
            </a:r>
            <a:r>
              <a:rPr lang="ar-EG" sz="2400" dirty="0" smtClean="0">
                <a:cs typeface="AL-Mohanad" pitchFamily="2" charset="-78"/>
              </a:rPr>
              <a:t>الخبراء الوطنيين </a:t>
            </a:r>
            <a:r>
              <a:rPr lang="ar-KW" sz="2400" dirty="0" smtClean="0">
                <a:cs typeface="AL-Mohanad" pitchFamily="2" charset="-78"/>
              </a:rPr>
              <a:t>مباشرة</a:t>
            </a:r>
            <a:r>
              <a:rPr lang="ar-EG" sz="2400" dirty="0" smtClean="0">
                <a:cs typeface="AL-Mohanad" pitchFamily="2" charset="-78"/>
              </a:rPr>
              <a:t>)، </a:t>
            </a:r>
            <a:endParaRPr lang="en-US" sz="2400" dirty="0">
              <a:cs typeface="AL-Mohanad"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853440"/>
            <a:ext cx="8183880" cy="594360"/>
          </a:xfrm>
        </p:spPr>
        <p:txBody>
          <a:bodyPr>
            <a:noAutofit/>
          </a:bodyPr>
          <a:lstStyle/>
          <a:p>
            <a:pPr algn="ctr"/>
            <a:r>
              <a:rPr lang="ar-EG" sz="2800" dirty="0" smtClean="0">
                <a:cs typeface="AL-Mohanad Bold" pitchFamily="2" charset="-78"/>
              </a:rPr>
              <a:t>1. الجمعية الكويتية للدسلكسيا (جمعية نفع عام)</a:t>
            </a:r>
            <a:br>
              <a:rPr lang="ar-EG" sz="2800" dirty="0" smtClean="0">
                <a:cs typeface="AL-Mohanad Bold" pitchFamily="2" charset="-78"/>
              </a:rPr>
            </a:br>
            <a:r>
              <a:rPr lang="ar-EG" sz="2800" dirty="0" smtClean="0">
                <a:cs typeface="AL-Mohanad Bold" pitchFamily="2" charset="-78"/>
              </a:rPr>
              <a:t>ممثل الجهة الوطنية المستفيدة</a:t>
            </a:r>
            <a:r>
              <a:rPr lang="ar-EG" sz="2000" dirty="0" smtClean="0">
                <a:cs typeface="AL-Mohanad Bold" pitchFamily="2" charset="-78"/>
              </a:rPr>
              <a:t>: محمد يوسف القطامي</a:t>
            </a:r>
            <a:endParaRPr lang="en-US" sz="2800" dirty="0">
              <a:cs typeface="AL-Mohanad Bold" pitchFamily="2" charset="-78"/>
            </a:endParaRPr>
          </a:p>
        </p:txBody>
      </p:sp>
      <p:sp>
        <p:nvSpPr>
          <p:cNvPr id="3" name="Content Placeholder 2"/>
          <p:cNvSpPr>
            <a:spLocks noGrp="1"/>
          </p:cNvSpPr>
          <p:nvPr>
            <p:ph idx="1"/>
          </p:nvPr>
        </p:nvSpPr>
        <p:spPr>
          <a:xfrm>
            <a:off x="502920" y="17526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لتقنين الاختبارات بالكمبيوتر (د./ فتحية عبد الرؤف) على المرحلة المتوسطة.   </a:t>
            </a:r>
          </a:p>
          <a:p>
            <a:pPr marL="514350" indent="-514350" algn="just" rtl="1">
              <a:buFont typeface="+mj-lt"/>
              <a:buAutoNum type="arabicPeriod"/>
            </a:pPr>
            <a:r>
              <a:rPr lang="ar-EG" sz="2200" dirty="0" smtClean="0">
                <a:cs typeface="AL-Mohanad" pitchFamily="2" charset="-78"/>
              </a:rPr>
              <a:t>تجديد وتمديد للخبيرة المذكورة للإستمرار حتى نهاية المرحلة المتوسطة. </a:t>
            </a:r>
          </a:p>
          <a:p>
            <a:pPr marL="514350" indent="-514350" algn="just" rtl="1">
              <a:buFont typeface="+mj-lt"/>
              <a:buAutoNum type="arabicPeriod"/>
            </a:pPr>
            <a:r>
              <a:rPr lang="ar-EG" sz="2200" dirty="0" smtClean="0">
                <a:cs typeface="AL-Mohanad" pitchFamily="2" charset="-78"/>
              </a:rPr>
              <a:t>خبير لتطوير محتوي منهج يعتمد على أساسيات اللغة علاجي للدسلكسيا (د./ أسامة الدعاس). </a:t>
            </a:r>
          </a:p>
          <a:p>
            <a:pPr marL="514350" indent="-514350" algn="just" rtl="1">
              <a:buFont typeface="+mj-lt"/>
              <a:buAutoNum type="arabicPeriod"/>
            </a:pPr>
            <a:r>
              <a:rPr lang="ar-EG" sz="2200" dirty="0" smtClean="0">
                <a:cs typeface="AL-Mohanad" pitchFamily="2" charset="-78"/>
              </a:rPr>
              <a:t>خبير لتطوير تقنية التعرف على الدسلكسيا (اختبار فرز) باستخدام الأي فون (أ./ ماكريس بانتيليس). </a:t>
            </a:r>
          </a:p>
          <a:p>
            <a:pPr marL="0" indent="0" algn="just" rtl="1">
              <a:buNone/>
            </a:pPr>
            <a:endParaRPr lang="en-US" sz="2200" dirty="0">
              <a:cs typeface="AL-Mohanad"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01040"/>
            <a:ext cx="8183880" cy="746760"/>
          </a:xfrm>
        </p:spPr>
        <p:txBody>
          <a:bodyPr>
            <a:noAutofit/>
          </a:bodyPr>
          <a:lstStyle/>
          <a:p>
            <a:pPr algn="ctr"/>
            <a:r>
              <a:rPr lang="ar-EG" sz="2800" dirty="0" smtClean="0">
                <a:cs typeface="AL-Mohanad Bold" pitchFamily="2" charset="-78"/>
              </a:rPr>
              <a:t>2. مركز تقويم وتعليم الطفل (جمعية نفع عام)</a:t>
            </a:r>
            <a:br>
              <a:rPr lang="ar-EG" sz="2800" dirty="0" smtClean="0">
                <a:cs typeface="AL-Mohanad Bold" pitchFamily="2" charset="-78"/>
              </a:rPr>
            </a:br>
            <a:r>
              <a:rPr lang="ar-EG" sz="2800" dirty="0" smtClean="0">
                <a:cs typeface="AL-Mohanad Bold" pitchFamily="2" charset="-78"/>
              </a:rPr>
              <a:t> </a:t>
            </a:r>
            <a:r>
              <a:rPr lang="ar-EG" sz="2400" dirty="0" smtClean="0">
                <a:cs typeface="AL-Mohanad Bold" pitchFamily="2" charset="-78"/>
              </a:rPr>
              <a:t>ممثل الجهة الوطنية المستفيدة : فاتن داود البدر</a:t>
            </a:r>
            <a:endParaRPr lang="en-US" sz="2800" dirty="0">
              <a:cs typeface="AL-Mohanad Bold" pitchFamily="2" charset="-78"/>
            </a:endParaRPr>
          </a:p>
        </p:txBody>
      </p:sp>
      <p:sp>
        <p:nvSpPr>
          <p:cNvPr id="3" name="Content Placeholder 2"/>
          <p:cNvSpPr>
            <a:spLocks noGrp="1"/>
          </p:cNvSpPr>
          <p:nvPr>
            <p:ph idx="1"/>
          </p:nvPr>
        </p:nvSpPr>
        <p:spPr>
          <a:xfrm>
            <a:off x="502920" y="16002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لتقنين الاختبارات باللغة العربية (الصفوف من الأول إلى العاشر لتحديد المستوى) (د./ عبد الستار محفوظي). وقد تم طباعة الاختبارات السابقة لأول مرة كأحد المخرجات الأساسية للمشروع.   </a:t>
            </a:r>
          </a:p>
          <a:p>
            <a:pPr marL="514350" indent="-514350" algn="just" rtl="1">
              <a:buFont typeface="+mj-lt"/>
              <a:buAutoNum type="arabicPeriod"/>
            </a:pPr>
            <a:r>
              <a:rPr lang="ar-EG" sz="2200" dirty="0" smtClean="0">
                <a:cs typeface="AL-Mohanad" pitchFamily="2" charset="-78"/>
              </a:rPr>
              <a:t>خبير للعمل على مشروع مدارس الدمج التعليمي بالتعاون مع منطقة مبارك الكبير التعليمية ووزارة التربية (د./ عيسى محمد جاسم).  </a:t>
            </a:r>
          </a:p>
          <a:p>
            <a:pPr marL="514350" indent="-514350" algn="just" rtl="1">
              <a:buFont typeface="+mj-lt"/>
              <a:buAutoNum type="arabicPeriod"/>
            </a:pPr>
            <a:r>
              <a:rPr lang="ar-EG" sz="2200" dirty="0" smtClean="0">
                <a:cs typeface="AL-Mohanad" pitchFamily="2" charset="-78"/>
              </a:rPr>
              <a:t>خبير للعمل على وضع برنامج فرز صعوبات التعلم بالكمبيوتر لتوزيعه مجاناً على مدارس وزارة التربية (د. / مسعد أبو الديار).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2440"/>
            <a:ext cx="8183880" cy="1051560"/>
          </a:xfrm>
        </p:spPr>
        <p:txBody>
          <a:bodyPr>
            <a:noAutofit/>
          </a:bodyPr>
          <a:lstStyle/>
          <a:p>
            <a:pPr algn="ctr"/>
            <a:r>
              <a:rPr lang="ar-EG" sz="2800" dirty="0" smtClean="0">
                <a:cs typeface="AL-Mohanad Bold" pitchFamily="2" charset="-78"/>
              </a:rPr>
              <a:t/>
            </a:r>
            <a:br>
              <a:rPr lang="ar-EG" sz="2800" dirty="0" smtClean="0">
                <a:cs typeface="AL-Mohanad Bold" pitchFamily="2" charset="-78"/>
              </a:rPr>
            </a:br>
            <a:r>
              <a:rPr lang="ar-EG" sz="2800" dirty="0" smtClean="0">
                <a:cs typeface="AL-Mohanad Bold" pitchFamily="2" charset="-78"/>
              </a:rPr>
              <a:t>3. جمعية التوحد الكويتية (جمعية نفع عام)</a:t>
            </a:r>
            <a:br>
              <a:rPr lang="ar-EG" sz="2800" dirty="0" smtClean="0">
                <a:cs typeface="AL-Mohanad Bold" pitchFamily="2" charset="-78"/>
              </a:rPr>
            </a:br>
            <a:r>
              <a:rPr lang="ar-EG" sz="2800" dirty="0" smtClean="0">
                <a:cs typeface="AL-Mohanad Bold" pitchFamily="2" charset="-78"/>
              </a:rPr>
              <a:t> ممثل الجهة الوطنية المستفيدة : د./ سميرة السعد</a:t>
            </a:r>
            <a:endParaRPr lang="en-US" sz="2800" dirty="0">
              <a:cs typeface="AL-Mohanad Bold" pitchFamily="2" charset="-78"/>
            </a:endParaRPr>
          </a:p>
        </p:txBody>
      </p:sp>
      <p:sp>
        <p:nvSpPr>
          <p:cNvPr id="3" name="Content Placeholder 2"/>
          <p:cNvSpPr>
            <a:spLocks noGrp="1"/>
          </p:cNvSpPr>
          <p:nvPr>
            <p:ph idx="1"/>
          </p:nvPr>
        </p:nvSpPr>
        <p:spPr>
          <a:xfrm>
            <a:off x="502920" y="15240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لتطوير محتوى التدريب وتدريب الكوادر الوطنية بالجمعية (أ./ هارفي بينز). </a:t>
            </a:r>
          </a:p>
          <a:p>
            <a:pPr marL="514350" indent="-514350" algn="just" rtl="1">
              <a:buFont typeface="+mj-lt"/>
              <a:buAutoNum type="arabicPeriod"/>
            </a:pPr>
            <a:r>
              <a:rPr lang="ar-EG" sz="2200" dirty="0" smtClean="0">
                <a:cs typeface="AL-Mohanad" pitchFamily="2" charset="-78"/>
              </a:rPr>
              <a:t>خبير لوضع استراتيجية جديدة للجمعية لتحسين أدائها (د./ طارق حمد الشطي). </a:t>
            </a:r>
          </a:p>
          <a:p>
            <a:pPr marL="514350" indent="-514350" algn="just" rtl="1">
              <a:buFont typeface="+mj-lt"/>
              <a:buAutoNum type="arabicPeriod"/>
            </a:pPr>
            <a:r>
              <a:rPr lang="ar-EG" sz="2200" dirty="0" smtClean="0">
                <a:cs typeface="AL-Mohanad" pitchFamily="2" charset="-78"/>
              </a:rPr>
              <a:t>خبير لتطوير إجراءات التشخيص ووضع معايير تشخيص التوحد (د./ علي الفاتح السنوسي).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96240"/>
            <a:ext cx="8183880" cy="1051560"/>
          </a:xfrm>
        </p:spPr>
        <p:txBody>
          <a:bodyPr>
            <a:normAutofit/>
          </a:bodyPr>
          <a:lstStyle/>
          <a:p>
            <a:pPr algn="ctr"/>
            <a:r>
              <a:rPr lang="ar-EG" sz="2800" dirty="0" smtClean="0">
                <a:cs typeface="AL-Mohanad Bold" pitchFamily="2" charset="-78"/>
              </a:rPr>
              <a:t>4. الجمعية الكويتية لحماية الطفل (جمعية نفع عام)</a:t>
            </a:r>
            <a:br>
              <a:rPr lang="ar-EG" sz="2800" dirty="0" smtClean="0">
                <a:cs typeface="AL-Mohanad Bold" pitchFamily="2" charset="-78"/>
              </a:rPr>
            </a:br>
            <a:r>
              <a:rPr lang="ar-EG" sz="2800" dirty="0" smtClean="0">
                <a:cs typeface="AL-Mohanad Bold" pitchFamily="2" charset="-78"/>
              </a:rPr>
              <a:t> ممثل الجهة الوطنية المستفيدة : د./ سهام الفريح</a:t>
            </a:r>
            <a:endParaRPr lang="en-US" sz="2800" dirty="0">
              <a:cs typeface="AL-Mohanad Bold" pitchFamily="2" charset="-78"/>
            </a:endParaRPr>
          </a:p>
        </p:txBody>
      </p:sp>
      <p:sp>
        <p:nvSpPr>
          <p:cNvPr id="3" name="Content Placeholder 2"/>
          <p:cNvSpPr>
            <a:spLocks noGrp="1"/>
          </p:cNvSpPr>
          <p:nvPr>
            <p:ph idx="1"/>
          </p:nvPr>
        </p:nvSpPr>
        <p:spPr>
          <a:xfrm>
            <a:off x="533400" y="15240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لتطوير محتوي تدريبي وتدريب الكوادر الوطنية على برامج التدخل العلاجي الخاصة بمنع العنف والتنمر ضد الأفراد ذوي الإعاقة. </a:t>
            </a:r>
          </a:p>
          <a:p>
            <a:pPr marL="514350" indent="-514350" algn="just" rtl="1">
              <a:buFont typeface="+mj-lt"/>
              <a:buAutoNum type="arabicPeriod"/>
            </a:pPr>
            <a:r>
              <a:rPr lang="ar-EG" sz="2200" dirty="0" smtClean="0">
                <a:cs typeface="AL-Mohanad" pitchFamily="2" charset="-78"/>
              </a:rPr>
              <a:t>خبير لنشر دراسة حول العنف ضد الأطفال ذوي الإعاقة والنسب في الكويت وسبل مواجهتها والعمل مع وزارة التربية على التقليل من العنف ضد الأطفال (د./ غنيم الفايز).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
            <a:ext cx="8183880" cy="1051560"/>
          </a:xfrm>
        </p:spPr>
        <p:txBody>
          <a:bodyPr>
            <a:normAutofit/>
          </a:bodyPr>
          <a:lstStyle/>
          <a:p>
            <a:pPr algn="ctr"/>
            <a:r>
              <a:rPr lang="ar-EG" sz="2800" dirty="0" smtClean="0">
                <a:cs typeface="AL-Mohanad Bold" pitchFamily="2" charset="-78"/>
              </a:rPr>
              <a:t>5. الجمعية الكويتية للمعلمين (جمعية نفع عام)</a:t>
            </a:r>
            <a:br>
              <a:rPr lang="ar-EG" sz="2800" dirty="0" smtClean="0">
                <a:cs typeface="AL-Mohanad Bold" pitchFamily="2" charset="-78"/>
              </a:rPr>
            </a:br>
            <a:endParaRPr lang="en-US" sz="2800" dirty="0">
              <a:cs typeface="AL-Mohanad Bold" pitchFamily="2" charset="-78"/>
            </a:endParaRPr>
          </a:p>
        </p:txBody>
      </p:sp>
      <p:sp>
        <p:nvSpPr>
          <p:cNvPr id="3" name="Content Placeholder 2"/>
          <p:cNvSpPr>
            <a:spLocks noGrp="1"/>
          </p:cNvSpPr>
          <p:nvPr>
            <p:ph idx="1"/>
          </p:nvPr>
        </p:nvSpPr>
        <p:spPr>
          <a:xfrm>
            <a:off x="533400" y="1524000"/>
            <a:ext cx="8183880" cy="4114800"/>
          </a:xfrm>
        </p:spPr>
        <p:txBody>
          <a:bodyPr>
            <a:normAutofit/>
          </a:bodyPr>
          <a:lstStyle/>
          <a:p>
            <a:pPr marL="514350" indent="-514350" algn="just" rtl="1">
              <a:buFont typeface="+mj-lt"/>
              <a:buAutoNum type="arabicPeriod"/>
            </a:pPr>
            <a:r>
              <a:rPr lang="ar-EG" sz="2200" dirty="0" smtClean="0">
                <a:cs typeface="AL-Mohanad" pitchFamily="2" charset="-78"/>
              </a:rPr>
              <a:t>خبير لدراسة تحديات القراءة المبكرة لدى الطلاب في الكويت واقتراح آليات واستراتيحيات فعالة لعلاج هذه المشكلة ورفع التوعية عنها (د./ لطيفة الكندري).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UNDPDocumentCategoryTaxHTField0 xmlns="1ed4137b-41b2-488b-8250-6d369ec27664">
      <Terms xmlns="http://schemas.microsoft.com/office/infopath/2007/PartnerControls"/>
    </UNDPDocumentCategoryTaxHTField0>
    <b6db62fdefd74bd188b0c1cc54de5bcf xmlns="1ed4137b-41b2-488b-8250-6d369ec27664">
      <Terms xmlns="http://schemas.microsoft.com/office/infopath/2007/PartnerControls"/>
    </b6db62fdefd74bd188b0c1cc54de5bcf>
    <UNDPPublishedDate xmlns="f1161f5b-24a3-4c2d-bc81-44cb9325e8ee">2014-06-26T15:00:00+00:00</UNDPPublishedDate>
    <UndpDocFormat xmlns="1ed4137b-41b2-488b-8250-6d369ec27664" xsi:nil="true"/>
    <UNDPCountryTaxHTField0 xmlns="1ed4137b-41b2-488b-8250-6d369ec27664">
      <Terms xmlns="http://schemas.microsoft.com/office/infopath/2007/PartnerControls"/>
    </UNDPCountryTaxHTField0>
    <UNDPSummary xmlns="f1161f5b-24a3-4c2d-bc81-44cb9325e8ee" xsi:nil="true"/>
    <UndpOUCode xmlns="1ed4137b-41b2-488b-8250-6d369ec27664">KWT</UndpOUCode>
    <UndpDocTypeMMTaxHTField0 xmlns="1ed4137b-41b2-488b-8250-6d369ec27664">
      <Terms xmlns="http://schemas.microsoft.com/office/infopath/2007/PartnerControls"/>
    </UndpDocTypeMMTaxHTField0>
    <UNDPFocusAreasTaxHTField0 xmlns="1ed4137b-41b2-488b-8250-6d369ec27664">
      <Terms xmlns="http://schemas.microsoft.com/office/infopath/2007/PartnerControls"/>
    </UNDPFocusAreasTaxHTField0>
    <PDC_x0020_Document_x0020_Category xmlns="f1161f5b-24a3-4c2d-bc81-44cb9325e8ee">Project</PDC_x0020_Document_x0020_Category>
    <idff2b682fce4d0680503cd9036a3260 xmlns="f1161f5b-24a3-4c2d-bc81-44cb9325e8ee">
      <Terms xmlns="http://schemas.microsoft.com/office/infopath/2007/PartnerControls">
        <TermInfo xmlns="http://schemas.microsoft.com/office/infopath/2007/PartnerControls">
          <TermName xmlns="http://schemas.microsoft.com/office/infopath/2007/PartnerControls">Progress Report</TermName>
          <TermId xmlns="http://schemas.microsoft.com/office/infopath/2007/PartnerControls">03c70d0e-c75e-4cfb-8288-e692640ede14</TermId>
        </TermInfo>
      </Terms>
    </idff2b682fce4d0680503cd9036a3260>
    <_Publisher xmlns="http://schemas.microsoft.com/sharepoint/v3/fields" xsi:nil="true"/>
    <o4086b1782a74105bb5269035bccc8e9 xmlns="f1161f5b-24a3-4c2d-bc81-44cb9325e8ee">
      <Terms xmlns="http://schemas.microsoft.com/office/infopath/2007/PartnerControls">
        <TermInfo xmlns="http://schemas.microsoft.com/office/infopath/2007/PartnerControls">
          <TermName xmlns="http://schemas.microsoft.com/office/infopath/2007/PartnerControls">Draft</TermName>
          <TermId xmlns="http://schemas.microsoft.com/office/infopath/2007/PartnerControls">121d40a5-e62e-4d42-82e4-d6d12003de0a</TermId>
        </TermInfo>
      </Terms>
    </o4086b1782a74105bb5269035bccc8e9>
    <UNDPPOPPFunctionalArea xmlns="f1161f5b-24a3-4c2d-bc81-44cb9325e8ee">Programme and Project</UNDPPOPPFunctionalArea>
    <Project_x0020_Number xmlns="f1161f5b-24a3-4c2d-bc81-44cb9325e8ee" xsi:nil="true"/>
    <Project_x0020_Manager xmlns="f1161f5b-24a3-4c2d-bc81-44cb9325e8ee" xsi:nil="true"/>
    <TaxCatchAll xmlns="1ed4137b-41b2-488b-8250-6d369ec27664">
      <Value>1112</Value>
      <Value>1482</Value>
      <Value>1</Value>
      <Value>763</Value>
    </TaxCatchAll>
    <c4e2ab2cc9354bbf9064eeb465a566ea xmlns="1ed4137b-41b2-488b-8250-6d369ec27664">
      <Terms xmlns="http://schemas.microsoft.com/office/infopath/2007/PartnerControls"/>
    </c4e2ab2cc9354bbf9064eeb465a566ea>
    <UndpProjectNo xmlns="1ed4137b-41b2-488b-8250-6d369ec27664">00058315</UndpProjectNo>
    <UndpDocStatus xmlns="1ed4137b-41b2-488b-8250-6d369ec27664">Draft</UndpDocStatus>
    <Outcome1 xmlns="f1161f5b-24a3-4c2d-bc81-44cb9325e8ee" xsi:nil="true"/>
    <UndpClassificationLevel xmlns="1ed4137b-41b2-488b-8250-6d369ec27664">Public</UndpClassificationLevel>
    <UndpIsTemplate xmlns="1ed4137b-41b2-488b-8250-6d369ec27664">No</UndpIsTemplate>
    <UndpDocID xmlns="1ed4137b-41b2-488b-8250-6d369ec27664" xsi:nil="true"/>
    <UN_x0020_LanguagesTaxHTField0 xmlns="1ed4137b-41b2-488b-8250-6d369ec27664">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7f98b732-4b5b-4b70-ba90-a0eff09b5d2d</TermId>
        </TermInfo>
      </Terms>
    </UN_x0020_LanguagesTaxHTField0>
    <gc6531b704974d528487414686b72f6f xmlns="f1161f5b-24a3-4c2d-bc81-44cb9325e8ee">
      <Terms xmlns="http://schemas.microsoft.com/office/infopath/2007/PartnerControls">
        <TermInfo xmlns="http://schemas.microsoft.com/office/infopath/2007/PartnerControls">
          <TermName xmlns="http://schemas.microsoft.com/office/infopath/2007/PartnerControls">KWT</TermName>
          <TermId xmlns="http://schemas.microsoft.com/office/infopath/2007/PartnerControls">f09bdda9-6747-4117-880b-9db45632a044</TermId>
        </TermInfo>
      </Terms>
    </gc6531b704974d528487414686b72f6f>
    <_dlc_DocId xmlns="f1161f5b-24a3-4c2d-bc81-44cb9325e8ee">ATLASPDC-4-19187</_dlc_DocId>
    <_dlc_DocIdUrl xmlns="f1161f5b-24a3-4c2d-bc81-44cb9325e8ee">
      <Url>https://info.undp.org/docs/pdc/_layouts/DocIdRedir.aspx?ID=ATLASPDC-4-19187</Url>
      <Description>ATLASPDC-4-19187</Description>
    </_dlc_DocIdUrl>
    <Document_x0020_Coverage_x0020_Period_x0020_Start_x0020_Date xmlns="f1161f5b-24a3-4c2d-bc81-44cb9325e8ee" xsi:nil="true"/>
    <Document_x0020_Coverage_x0020_Period_x0020_End_x0020_Date xmlns="f1161f5b-24a3-4c2d-bc81-44cb9325e8ee" xsi:nil="true"/>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documentManagement>
</p:properties>
</file>

<file path=customXml/item3.xml><?xml version="1.0" encoding="utf-8"?>
<?mso-contentType ?>
<SharedContentType xmlns="Microsoft.SharePoint.Taxonomy.ContentTypeSync" SourceId="28e6c43a-9e99-4bdd-9574-a0fa4ea3b61e" ContentTypeId="0x010100F075C04BA242A84ABD3293E3AD35CDA4" PreviousValue="false"/>
</file>

<file path=customXml/item4.xml><?xml version="1.0" encoding="utf-8"?>
<ct:contentTypeSchema xmlns:ct="http://schemas.microsoft.com/office/2006/metadata/contentType" xmlns:ma="http://schemas.microsoft.com/office/2006/metadata/properties/metaAttributes" ct:_="" ma:_="" ma:contentTypeName="UNDP Programme Document" ma:contentTypeID="0x010100F075C04BA242A84ABD3293E3AD35CDA400AB50428DC784B44FAACCAA5FAE40C0590045B5E632B552204ABF0E616DD66BDA0F" ma:contentTypeVersion="73" ma:contentTypeDescription="" ma:contentTypeScope="" ma:versionID="9de00a5f5954494ae107930a66ca92e2">
  <xsd:schema xmlns:xsd="http://www.w3.org/2001/XMLSchema" xmlns:xs="http://www.w3.org/2001/XMLSchema" xmlns:p="http://schemas.microsoft.com/office/2006/metadata/properties" xmlns:ns1="http://schemas.microsoft.com/sharepoint/v3" xmlns:ns2="http://schemas.microsoft.com/sharepoint/v3/fields" xmlns:ns3="1ed4137b-41b2-488b-8250-6d369ec27664" xmlns:ns4="f1161f5b-24a3-4c2d-bc81-44cb9325e8ee" targetNamespace="http://schemas.microsoft.com/office/2006/metadata/properties" ma:root="true" ma:fieldsID="074a45cdc06b655c19533db1d6232777" ns1:_="" ns2:_="" ns3:_="" ns4:_="">
    <xsd:import namespace="http://schemas.microsoft.com/sharepoint/v3"/>
    <xsd:import namespace="http://schemas.microsoft.com/sharepoint/v3/fields"/>
    <xsd:import namespace="1ed4137b-41b2-488b-8250-6d369ec27664"/>
    <xsd:import namespace="f1161f5b-24a3-4c2d-bc81-44cb9325e8ee"/>
    <xsd:element name="properties">
      <xsd:complexType>
        <xsd:sequence>
          <xsd:element name="documentManagement">
            <xsd:complexType>
              <xsd:all>
                <xsd:element ref="ns3:UndpClassificationLevel" minOccurs="0"/>
                <xsd:element ref="ns4:UNDPPOPPFunctionalArea" minOccurs="0"/>
                <xsd:element ref="ns3:UndpProjectNo" minOccurs="0"/>
                <xsd:element ref="ns4:Outcome1" minOccurs="0"/>
                <xsd:element ref="ns3:UndpDocStatus" minOccurs="0"/>
                <xsd:element ref="ns3:UndpOUCode" minOccurs="0"/>
                <xsd:element ref="ns3:UndpDocFormat" minOccurs="0"/>
                <xsd:element ref="ns3:UndpDocID" minOccurs="0"/>
                <xsd:element ref="ns4:PDC_x0020_Document_x0020_Category" minOccurs="0"/>
                <xsd:element ref="ns4:UNDPPublishedDate" minOccurs="0"/>
                <xsd:element ref="ns4:UNDPSummary" minOccurs="0"/>
                <xsd:element ref="ns3:TaxCatchAll" minOccurs="0"/>
                <xsd:element ref="ns3:TaxCatchAllLabel" minOccurs="0"/>
                <xsd:element ref="ns3:UndpDocTypeMMTaxHTField0" minOccurs="0"/>
                <xsd:element ref="ns3:UNDPCountryTaxHTField0" minOccurs="0"/>
                <xsd:element ref="ns3:UNDPDocumentCategoryTaxHTField0" minOccurs="0"/>
                <xsd:element ref="ns3:b6db62fdefd74bd188b0c1cc54de5bcf" minOccurs="0"/>
                <xsd:element ref="ns3:UN_x0020_LanguagesTaxHTField0" minOccurs="0"/>
                <xsd:element ref="ns3:c4e2ab2cc9354bbf9064eeb465a566ea" minOccurs="0"/>
                <xsd:element ref="ns3:UNDPFocusAreasTaxHTField0" minOccurs="0"/>
                <xsd:element ref="ns4:o4086b1782a74105bb5269035bccc8e9" minOccurs="0"/>
                <xsd:element ref="ns4:Project_x0020_Number" minOccurs="0"/>
                <xsd:element ref="ns4:idff2b682fce4d0680503cd9036a3260" minOccurs="0"/>
                <xsd:element ref="ns3:UndpIsTemplate" minOccurs="0"/>
                <xsd:element ref="ns4:gc6531b704974d528487414686b72f6f" minOccurs="0"/>
                <xsd:element ref="ns4:Project_x0020_Manager" minOccurs="0"/>
                <xsd:element ref="ns2:_Publisher" minOccurs="0"/>
                <xsd:element ref="ns4:_dlc_DocId" minOccurs="0"/>
                <xsd:element ref="ns4:_dlc_DocIdUrl" minOccurs="0"/>
                <xsd:element ref="ns4:_dlc_DocIdPersistId" minOccurs="0"/>
                <xsd:element ref="ns4:Document_x0020_Coverage_x0020_Period_x0020_Start_x0020_Date" minOccurs="0"/>
                <xsd:element ref="ns4:Document_x0020_Coverage_x0020_Period_x0020_End_x0020_Date" minOccurs="0"/>
                <xsd:element ref="ns1:RatedBy" minOccurs="0"/>
                <xsd:element ref="ns1:Ratings" minOccurs="0"/>
                <xsd:element ref="ns1:LikesCount" minOccurs="0"/>
                <xsd:element ref="ns1:LikedBy"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atedBy" ma:index="52"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53" nillable="true" ma:displayName="User ratings" ma:description="User ratings for the item" ma:hidden="true" ma:internalName="Ratings">
      <xsd:simpleType>
        <xsd:restriction base="dms:Note"/>
      </xsd:simpleType>
    </xsd:element>
    <xsd:element name="LikesCount" ma:index="54" nillable="true" ma:displayName="Number of Likes" ma:internalName="LikesCount">
      <xsd:simpleType>
        <xsd:restriction base="dms:Unknown"/>
      </xsd:simpleType>
    </xsd:element>
    <xsd:element name="LikedBy" ma:index="5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Publisher" ma:index="46" nillable="true" ma:displayName="Publisher" ma:description="The person who published the document" ma:hidden="true" ma:internalName="_Publishe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d4137b-41b2-488b-8250-6d369ec27664" elementFormDefault="qualified">
    <xsd:import namespace="http://schemas.microsoft.com/office/2006/documentManagement/types"/>
    <xsd:import namespace="http://schemas.microsoft.com/office/infopath/2007/PartnerControls"/>
    <xsd:element name="UndpClassificationLevel" ma:index="4" nillable="true" ma:displayName="Classification Level" ma:default="Internal Use Only" ma:description="re: UNDP Information Classification &amp; Handling Standard" ma:format="Dropdown" ma:internalName="UndpClassificationLevel">
      <xsd:simpleType>
        <xsd:restriction base="dms:Choice">
          <xsd:enumeration value="Internal Use Only"/>
          <xsd:enumeration value="Confidential"/>
          <xsd:enumeration value="Highly Confidential"/>
          <xsd:enumeration value="Public"/>
        </xsd:restriction>
      </xsd:simpleType>
    </xsd:element>
    <xsd:element name="UndpProjectNo" ma:index="8" nillable="true" ma:displayName="Project No" ma:description="If applicable, the Atlas Project Number that this document relates to." ma:internalName="UndpProjectNo" ma:readOnly="false">
      <xsd:simpleType>
        <xsd:restriction base="dms:Text">
          <xsd:maxLength value="12"/>
        </xsd:restriction>
      </xsd:simpleType>
    </xsd:element>
    <xsd:element name="UndpDocStatus" ma:index="10" nillable="true" ma:displayName="Document Status" ma:default="Draft" ma:description="The status of the document" ma:format="Dropdown" ma:internalName="UndpDocStatus">
      <xsd:simpleType>
        <xsd:restriction base="dms:Choice">
          <xsd:enumeration value="Draft"/>
          <xsd:enumeration value="Reviewed"/>
          <xsd:enumeration value="Approved"/>
          <xsd:enumeration value="Not Approved"/>
          <xsd:enumeration value="Final"/>
          <xsd:enumeration value="Expired"/>
        </xsd:restriction>
      </xsd:simpleType>
    </xsd:element>
    <xsd:element name="UndpOUCode" ma:index="11" nillable="true" ma:displayName="Unit Code" ma:description="The Atlas Unit Code of the authoring Unit" ma:format="Dropdown" ma:internalName="UndpOUCode">
      <xsd:simpleType>
        <xsd:restriction base="dms:Choice">
          <xsd:enumeration value="ABW"/>
          <xsd:enumeration value="AFG"/>
          <xsd:enumeration value="AGO"/>
          <xsd:enumeration value="AIA"/>
          <xsd:enumeration value="ALB"/>
          <xsd:enumeration value="ANT"/>
          <xsd:enumeration value="ARE"/>
          <xsd:enumeration value="ARG"/>
          <xsd:enumeration value="ARM"/>
          <xsd:enumeration value="ATG"/>
          <xsd:enumeration value="AZE"/>
          <xsd:enumeration value="BDI"/>
          <xsd:enumeration value="BEN"/>
          <xsd:enumeration value="BFA"/>
          <xsd:enumeration value="BGD"/>
          <xsd:enumeration value="BGR"/>
          <xsd:enumeration value="BHR"/>
          <xsd:enumeration value="BHS"/>
          <xsd:enumeration value="BIH"/>
          <xsd:enumeration value="BLR"/>
          <xsd:enumeration value="BLZ"/>
          <xsd:enumeration value="BMU"/>
          <xsd:enumeration value="BOL"/>
          <xsd:enumeration value="BRA"/>
          <xsd:enumeration value="BRB"/>
          <xsd:enumeration value="BRC"/>
          <xsd:enumeration value="BTN"/>
          <xsd:enumeration value="BWA"/>
          <xsd:enumeration value="CAF"/>
          <xsd:enumeration value="CHL"/>
          <xsd:enumeration value="CHN"/>
          <xsd:enumeration value="CIV"/>
          <xsd:enumeration value="CMR"/>
          <xsd:enumeration value="COD"/>
          <xsd:enumeration value="COG"/>
          <xsd:enumeration value="COK"/>
          <xsd:enumeration value="COL"/>
          <xsd:enumeration value="COM"/>
          <xsd:enumeration value="CPV"/>
          <xsd:enumeration value="CRC"/>
          <xsd:enumeration value="CRI"/>
          <xsd:enumeration value="CUB"/>
          <xsd:enumeration value="CUR"/>
          <xsd:enumeration value="CYM"/>
          <xsd:enumeration value="CYP"/>
          <xsd:enumeration value="DJI"/>
          <xsd:enumeration value="DMA"/>
          <xsd:enumeration value="DOM"/>
          <xsd:enumeration value="DZA"/>
          <xsd:enumeration value="ECU"/>
          <xsd:enumeration value="EGY"/>
          <xsd:enumeration value="ERI"/>
          <xsd:enumeration value="ETH"/>
          <xsd:enumeration value="FJI"/>
          <xsd:enumeration value="FSM"/>
          <xsd:enumeration value="GAB"/>
          <xsd:enumeration value="GEO"/>
          <xsd:enumeration value="GHA"/>
          <xsd:enumeration value="GIN"/>
          <xsd:enumeration value="GMB"/>
          <xsd:enumeration value="GNB"/>
          <xsd:enumeration value="GNQ"/>
          <xsd:enumeration value="GRD"/>
          <xsd:enumeration value="GTM"/>
          <xsd:enumeration value="GUY"/>
          <xsd:enumeration value="HND"/>
          <xsd:enumeration value="HRV"/>
          <xsd:enumeration value="HTI"/>
          <xsd:enumeration value="IDN"/>
          <xsd:enumeration value="IND"/>
          <xsd:enumeration value="IRN"/>
          <xsd:enumeration value="IRQ"/>
          <xsd:enumeration value="JAM"/>
          <xsd:enumeration value="JOR"/>
          <xsd:enumeration value="KAZ"/>
          <xsd:enumeration value="KEN"/>
          <xsd:enumeration value="KGZ"/>
          <xsd:enumeration value="KHM"/>
          <xsd:enumeration value="KIR"/>
          <xsd:enumeration value="KNA"/>
          <xsd:enumeration value="KOR"/>
          <xsd:enumeration value="KOS"/>
          <xsd:enumeration value="KWT"/>
          <xsd:enumeration value="LAO"/>
          <xsd:enumeration value="LBN"/>
          <xsd:enumeration value="LBR"/>
          <xsd:enumeration value="LBY"/>
          <xsd:enumeration value="LCA"/>
          <xsd:enumeration value="LKA"/>
          <xsd:enumeration value="LSO"/>
          <xsd:enumeration value="LTU"/>
          <xsd:enumeration value="LVA"/>
          <xsd:enumeration value="MAR"/>
          <xsd:enumeration value="MDA"/>
          <xsd:enumeration value="MDG"/>
          <xsd:enumeration value="MDV"/>
          <xsd:enumeration value="MEX"/>
          <xsd:enumeration value="MHL"/>
          <xsd:enumeration value="MKD"/>
          <xsd:enumeration value="MLI"/>
          <xsd:enumeration value="MMR"/>
          <xsd:enumeration value="MNE"/>
          <xsd:enumeration value="MNG"/>
          <xsd:enumeration value="MOZ"/>
          <xsd:enumeration value="MRT"/>
          <xsd:enumeration value="MSR"/>
          <xsd:enumeration value="MUS"/>
          <xsd:enumeration value="MWI"/>
          <xsd:enumeration value="MYS"/>
          <xsd:enumeration value="NAM"/>
          <xsd:enumeration value="NER"/>
          <xsd:enumeration value="NGA"/>
          <xsd:enumeration value="NIC"/>
          <xsd:enumeration value="NIU"/>
          <xsd:enumeration value="NPL"/>
          <xsd:enumeration value="NRU"/>
          <xsd:enumeration value="PAK"/>
          <xsd:enumeration value="PAL"/>
          <xsd:enumeration value="PAN"/>
          <xsd:enumeration value="PER"/>
          <xsd:enumeration value="PHL"/>
          <xsd:enumeration value="PLW"/>
          <xsd:enumeration value="PNG"/>
          <xsd:enumeration value="POL"/>
          <xsd:enumeration value="PRK"/>
          <xsd:enumeration value="PRY"/>
          <xsd:enumeration value="PSC"/>
          <xsd:enumeration value="QAT"/>
          <xsd:enumeration value="R11"/>
          <xsd:enumeration value="R12"/>
          <xsd:enumeration value="R44"/>
          <xsd:enumeration value="R45"/>
          <xsd:enumeration value="R46"/>
          <xsd:enumeration value="R47"/>
          <xsd:enumeration value="RJB"/>
          <xsd:enumeration value="ROU"/>
          <xsd:enumeration value="RUS"/>
          <xsd:enumeration value="RWA"/>
          <xsd:enumeration value="SAU"/>
          <xsd:enumeration value="SDN"/>
          <xsd:enumeration value="SEN"/>
          <xsd:enumeration value="SLB"/>
          <xsd:enumeration value="SLE"/>
          <xsd:enumeration value="SLV"/>
          <xsd:enumeration value="SOM"/>
          <xsd:enumeration value="SRB"/>
          <xsd:enumeration value="SSD"/>
          <xsd:enumeration value="STP"/>
          <xsd:enumeration value="SUR"/>
          <xsd:enumeration value="SVK"/>
          <xsd:enumeration value="SWZ"/>
          <xsd:enumeration value="SYC"/>
          <xsd:enumeration value="SYR"/>
          <xsd:enumeration value="TCA"/>
          <xsd:enumeration value="TCD"/>
          <xsd:enumeration value="TGO"/>
          <xsd:enumeration value="THA"/>
          <xsd:enumeration value="TJK"/>
          <xsd:enumeration value="TKL"/>
          <xsd:enumeration value="TKM"/>
          <xsd:enumeration value="TLS"/>
          <xsd:enumeration value="TON"/>
          <xsd:enumeration value="TTO"/>
          <xsd:enumeration value="TUN"/>
          <xsd:enumeration value="TUR"/>
          <xsd:enumeration value="TUV"/>
          <xsd:enumeration value="TZA"/>
          <xsd:enumeration value="UGA"/>
          <xsd:enumeration value="UKR"/>
          <xsd:enumeration value="UNV"/>
          <xsd:enumeration value="URY"/>
          <xsd:enumeration value="UZB"/>
          <xsd:enumeration value="VCT"/>
          <xsd:enumeration value="VEN"/>
          <xsd:enumeration value="VGB"/>
          <xsd:enumeration value="VNM"/>
          <xsd:enumeration value="VUT"/>
          <xsd:enumeration value="WSM"/>
          <xsd:enumeration value="YEM"/>
          <xsd:enumeration value="ZAF"/>
          <xsd:enumeration value="ZMB"/>
          <xsd:enumeration value="ZWE"/>
          <xsd:enumeration value="H01"/>
          <xsd:enumeration value="H02"/>
          <xsd:enumeration value="H03"/>
          <xsd:enumeration value="H04"/>
          <xsd:enumeration value="H05"/>
          <xsd:enumeration value="H10"/>
          <xsd:enumeration value="H11"/>
          <xsd:enumeration value="H13"/>
          <xsd:enumeration value="H13"/>
          <xsd:enumeration value="H14"/>
          <xsd:enumeration value="H15"/>
          <xsd:enumeration value="H17"/>
          <xsd:enumeration value="H18"/>
          <xsd:enumeration value="H19"/>
          <xsd:enumeration value="H20"/>
          <xsd:enumeration value="H21"/>
          <xsd:enumeration value="H22"/>
          <xsd:enumeration value="H23"/>
          <xsd:enumeration value="H24"/>
          <xsd:enumeration value="H25"/>
          <xsd:enumeration value="H26"/>
          <xsd:enumeration value="H27"/>
          <xsd:enumeration value="H28"/>
          <xsd:enumeration value="H30"/>
          <xsd:enumeration value="H31"/>
          <xsd:enumeration value="H35"/>
          <xsd:enumeration value="H42"/>
          <xsd:enumeration value="H43"/>
          <xsd:enumeration value="H45"/>
          <xsd:enumeration value="H46"/>
          <xsd:enumeration value="H48"/>
          <xsd:enumeration value="H49"/>
          <xsd:enumeration value="H51"/>
          <xsd:enumeration value="H54"/>
          <xsd:enumeration value="H56"/>
          <xsd:enumeration value="H57"/>
          <xsd:enumeration value="H58"/>
          <xsd:enumeration value="H59"/>
          <xsd:enumeration value="H61"/>
          <xsd:enumeration value="H62"/>
          <xsd:enumeration value="H70"/>
          <xsd:enumeration value="H71"/>
        </xsd:restriction>
      </xsd:simpleType>
    </xsd:element>
    <xsd:element name="UndpDocFormat" ma:index="12" nillable="true" ma:displayName="Document Medium" ma:description="The medium/format from which this document originated (i.e. Fax, Paper, eDocument etc.)" ma:format="Dropdown" ma:internalName="UndpDocFormat">
      <xsd:simpleType>
        <xsd:restriction base="dms:Choice">
          <xsd:enumeration value="E-Document"/>
          <xsd:enumeration value="Letter/Paper"/>
          <xsd:enumeration value="E-Mail"/>
          <xsd:enumeration value="Fax/Telecopy"/>
          <xsd:enumeration value="Audio"/>
          <xsd:enumeration value="Database"/>
          <xsd:enumeration value="Image/Picture"/>
          <xsd:enumeration value="Instant Message"/>
          <xsd:enumeration value="Social Media"/>
        </xsd:restriction>
      </xsd:simpleType>
    </xsd:element>
    <xsd:element name="UndpDocID" ma:index="14" nillable="true" ma:displayName="Doc ID" ma:description="The Unique ID number for this document. Reserve for System Use." ma:internalName="UndpDocID">
      <xsd:simpleType>
        <xsd:restriction base="dms:Text">
          <xsd:maxLength value="35"/>
        </xsd:restriction>
      </xsd:simpleType>
    </xsd:element>
    <xsd:element name="TaxCatchAll" ma:index="23" nillable="true" ma:displayName="Taxonomy Catch All Column" ma:hidden="true" ma:list="{ebf97bad-dcbe-4f0d-9a23-b800605d6ac9}" ma:internalName="TaxCatchAll" ma:showField="CatchAllData"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ebf97bad-dcbe-4f0d-9a23-b800605d6ac9}" ma:internalName="TaxCatchAllLabel" ma:readOnly="true" ma:showField="CatchAllDataLabel" ma:web="f1161f5b-24a3-4c2d-bc81-44cb9325e8ee">
      <xsd:complexType>
        <xsd:complexContent>
          <xsd:extension base="dms:MultiChoiceLookup">
            <xsd:sequence>
              <xsd:element name="Value" type="dms:Lookup" maxOccurs="unbounded" minOccurs="0" nillable="true"/>
            </xsd:sequence>
          </xsd:extension>
        </xsd:complexContent>
      </xsd:complexType>
    </xsd:element>
    <xsd:element name="UndpDocTypeMMTaxHTField0" ma:index="25" nillable="true" ma:taxonomy="true" ma:internalName="UndpDocTypeMMTaxHTField0" ma:taxonomyFieldName="UndpDocTypeMM" ma:displayName="Document Type" ma:default="" ma:fieldId="{ef94467a-fb76-4b42-91a0-5b5bdb6c8d34}" ma:sspId="28e6c43a-9e99-4bdd-9574-a0fa4ea3b61e" ma:termSetId="9ee71e91-19a9-476b-852f-3c2a633960f8" ma:anchorId="00000000-0000-0000-0000-000000000000" ma:open="false" ma:isKeyword="false">
      <xsd:complexType>
        <xsd:sequence>
          <xsd:element ref="pc:Terms" minOccurs="0" maxOccurs="1"/>
        </xsd:sequence>
      </xsd:complexType>
    </xsd:element>
    <xsd:element name="UNDPCountryTaxHTField0" ma:index="27" nillable="true" ma:taxonomy="true" ma:internalName="UNDPCountryTaxHTField0" ma:taxonomyFieldName="UNDPCountry" ma:displayName="Applies To Unit/Office/Country" ma:default="" ma:fieldId="{81e4cc14-7d66-47aa-92fc-e5e3ceab8cf9}" ma:taxonomyMulti="true" ma:sspId="28e6c43a-9e99-4bdd-9574-a0fa4ea3b61e" ma:termSetId="442a42f2-fc2a-49a0-9036-6cd97a005fbd" ma:anchorId="00000000-0000-0000-0000-000000000000" ma:open="false" ma:isKeyword="false">
      <xsd:complexType>
        <xsd:sequence>
          <xsd:element ref="pc:Terms" minOccurs="0" maxOccurs="1"/>
        </xsd:sequence>
      </xsd:complexType>
    </xsd:element>
    <xsd:element name="UNDPDocumentCategoryTaxHTField0" ma:index="30" nillable="true" ma:taxonomy="true" ma:internalName="UNDPDocumentCategoryTaxHTField0" ma:taxonomyFieldName="UNDPDocumentCategory" ma:displayName="Document Category" ma:readOnly="false" ma:default="" ma:fieldId="{30683383-b7b1-438d-8f61-9bf6b516a9e8}" ma:sspId="28e6c43a-9e99-4bdd-9574-a0fa4ea3b61e" ma:termSetId="353ae5a2-1c9c-42f6-bb56-cf3ba72fb601" ma:anchorId="00000000-0000-0000-0000-000000000000" ma:open="false" ma:isKeyword="false">
      <xsd:complexType>
        <xsd:sequence>
          <xsd:element ref="pc:Terms" minOccurs="0" maxOccurs="1"/>
        </xsd:sequence>
      </xsd:complexType>
    </xsd:element>
    <xsd:element name="b6db62fdefd74bd188b0c1cc54de5bcf" ma:index="32" nillable="true" ma:taxonomy="true" ma:internalName="b6db62fdefd74bd188b0c1cc54de5bcf" ma:taxonomyFieldName="UndpUnitMM" ma:displayName="Responsible Unit/Office" ma:readOnly="false" ma:default="" ma:fieldId="{b6db62fd-efd7-4bd1-88b0-c1cc54de5bcf}" ma:taxonomyMulti="true" ma:sspId="28e6c43a-9e99-4bdd-9574-a0fa4ea3b61e" ma:termSetId="41041907-3ad1-4549-b766-200fd229bd1c" ma:anchorId="00000000-0000-0000-0000-000000000000" ma:open="false" ma:isKeyword="false">
      <xsd:complexType>
        <xsd:sequence>
          <xsd:element ref="pc:Terms" minOccurs="0" maxOccurs="1"/>
        </xsd:sequence>
      </xsd:complexType>
    </xsd:element>
    <xsd:element name="UN_x0020_LanguagesTaxHTField0" ma:index="33" nillable="true" ma:taxonomy="true" ma:internalName="UN_x0020_LanguagesTaxHTField0" ma:taxonomyFieldName="UN_x0020_Languages" ma:displayName="UN Languages" ma:readOnly="false" ma:default="1;#English|7f98b732-4b5b-4b70-ba90-a0eff09b5d2d" ma:fieldId="{41a2b052-e54a-4bfe-83da-6da45935c81e}" ma:sspId="28e6c43a-9e99-4bdd-9574-a0fa4ea3b61e" ma:termSetId="b4046108-c9b1-4d97-ad16-d3846fb24317" ma:anchorId="45d05d46-9bc9-40df-8618-9658690cf41e" ma:open="false" ma:isKeyword="false">
      <xsd:complexType>
        <xsd:sequence>
          <xsd:element ref="pc:Terms" minOccurs="0" maxOccurs="1"/>
        </xsd:sequence>
      </xsd:complexType>
    </xsd:element>
    <xsd:element name="c4e2ab2cc9354bbf9064eeb465a566ea" ma:index="34" nillable="true" ma:taxonomy="true" ma:internalName="c4e2ab2cc9354bbf9064eeb465a566ea" ma:taxonomyFieldName="eRegFilingCodeMM" ma:displayName="eFiling Code" ma:readOnly="false" ma:default="" ma:fieldId="{c4e2ab2c-c935-4bbf-9064-eeb465a566ea}" ma:sspId="28e6c43a-9e99-4bdd-9574-a0fa4ea3b61e" ma:termSetId="3f69c20a-3173-4973-84b2-95ebea5be078" ma:anchorId="f37a81ce-dd31-4fa3-b388-af2156d559de" ma:open="false" ma:isKeyword="false">
      <xsd:complexType>
        <xsd:sequence>
          <xsd:element ref="pc:Terms" minOccurs="0" maxOccurs="1"/>
        </xsd:sequence>
      </xsd:complexType>
    </xsd:element>
    <xsd:element name="UNDPFocusAreasTaxHTField0" ma:index="35" nillable="true" ma:taxonomy="true" ma:internalName="UNDPFocusAreasTaxHTField0" ma:taxonomyFieldName="UNDPFocusAreas" ma:displayName="Focus Area" ma:readOnly="false" ma:default="" ma:fieldId="{c0f5d6bc-94c2-4efb-8cb3-448ca9792810}" ma:taxonomyMulti="true" ma:sspId="28e6c43a-9e99-4bdd-9574-a0fa4ea3b61e" ma:termSetId="5595b894-23d9-4524-8855-5c6c69b8bcc7" ma:anchorId="00000000-0000-0000-0000-000000000000" ma:open="false" ma:isKeyword="false">
      <xsd:complexType>
        <xsd:sequence>
          <xsd:element ref="pc:Terms" minOccurs="0" maxOccurs="1"/>
        </xsd:sequence>
      </xsd:complexType>
    </xsd:element>
    <xsd:element name="UndpIsTemplate" ma:index="43" nillable="true" ma:displayName="Template" ma:default="No" ma:description="Is this document a template or model upon which other documents should be based?" ma:format="RadioButtons" ma:hidden="true" ma:internalName="UndpIsTemplate" ma:readOnly="false">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f1161f5b-24a3-4c2d-bc81-44cb9325e8ee" elementFormDefault="qualified">
    <xsd:import namespace="http://schemas.microsoft.com/office/2006/documentManagement/types"/>
    <xsd:import namespace="http://schemas.microsoft.com/office/infopath/2007/PartnerControls"/>
    <xsd:element name="UNDPPOPPFunctionalArea" ma:index="5" nillable="true" ma:displayName="Functional Area" ma:description="The Functional Area (as defined in POPP) of this document" ma:format="Dropdown" ma:internalName="UNDPPOPPFunctionalArea" ma:readOnly="false">
      <xsd:simpleType>
        <xsd:restriction base="dms:Choice">
          <xsd:enumeration value="Administrative Services"/>
          <xsd:enumeration value="Contract and Procurement"/>
          <xsd:enumeration value="Ethics"/>
          <xsd:enumeration value="Financial Resources"/>
          <xsd:enumeration value="Human Resources"/>
          <xsd:enumeration value="Information and Communications Technology"/>
          <xsd:enumeration value="Management of Crisis and Special Development Situations"/>
          <xsd:enumeration value="Partnerships"/>
          <xsd:enumeration value="Programme and Project"/>
          <xsd:enumeration value="Results &amp; Accountability"/>
          <xsd:enumeration value="Prescriptive Content"/>
          <xsd:enumeration value="Security"/>
        </xsd:restriction>
      </xsd:simpleType>
    </xsd:element>
    <xsd:element name="Outcome1" ma:index="9" nillable="true" ma:displayName="Output No" ma:internalName="Outcome1" ma:readOnly="false">
      <xsd:simpleType>
        <xsd:restriction base="dms:Text">
          <xsd:maxLength value="8"/>
        </xsd:restriction>
      </xsd:simpleType>
    </xsd:element>
    <xsd:element name="PDC_x0020_Document_x0020_Category" ma:index="15" nillable="true" ma:displayName="PDC Document Category" ma:default="Project" ma:format="Dropdown" ma:internalName="PDC_x0020_Document_x0020_Category" ma:readOnly="false">
      <xsd:simpleType>
        <xsd:restriction base="dms:Choice">
          <xsd:enumeration value="Project"/>
          <xsd:enumeration value="Proposal"/>
        </xsd:restriction>
      </xsd:simpleType>
    </xsd:element>
    <xsd:element name="UNDPPublishedDate" ma:index="19" nillable="true" ma:displayName="Published Date" ma:description="The date the document was published" ma:format="DateOnly" ma:hidden="true" ma:internalName="UNDPPublishedDate" ma:readOnly="false">
      <xsd:simpleType>
        <xsd:restriction base="dms:DateTime"/>
      </xsd:simpleType>
    </xsd:element>
    <xsd:element name="UNDPSummary" ma:index="21" nillable="true" ma:displayName="Summary" ma:description="A brief description or summary of the document that will displayed in search results." ma:hidden="true" ma:internalName="UNDPSummary" ma:readOnly="false">
      <xsd:simpleType>
        <xsd:restriction base="dms:Note"/>
      </xsd:simpleType>
    </xsd:element>
    <xsd:element name="o4086b1782a74105bb5269035bccc8e9" ma:index="39" nillable="true" ma:taxonomy="true" ma:internalName="o4086b1782a74105bb5269035bccc8e9" ma:taxonomyFieldName="Atlas_x0020_Document_x0020_Status" ma:displayName="PDC Document Status" ma:indexed="true" ma:default="763;#Draft|121d40a5-e62e-4d42-82e4-d6d12003de0a" ma:fieldId="{84086b17-82a7-4105-bb52-69035bccc8e9}" ma:sspId="28e6c43a-9e99-4bdd-9574-a0fa4ea3b61e" ma:termSetId="25903f6f-cbc1-40ed-9940-25d83ada12cd" ma:anchorId="00000000-0000-0000-0000-000000000000" ma:open="false" ma:isKeyword="false">
      <xsd:complexType>
        <xsd:sequence>
          <xsd:element ref="pc:Terms" minOccurs="0" maxOccurs="1"/>
        </xsd:sequence>
      </xsd:complexType>
    </xsd:element>
    <xsd:element name="Project_x0020_Number" ma:index="40" nillable="true" ma:displayName="Project Number" ma:hidden="true" ma:internalName="Project_x0020_Number" ma:readOnly="false">
      <xsd:simpleType>
        <xsd:restriction base="dms:Text">
          <xsd:maxLength value="8"/>
        </xsd:restriction>
      </xsd:simpleType>
    </xsd:element>
    <xsd:element name="idff2b682fce4d0680503cd9036a3260" ma:index="41" nillable="true" ma:taxonomy="true" ma:internalName="idff2b682fce4d0680503cd9036a3260" ma:taxonomyFieldName="Atlas_x0020_Document_x0020_Type" ma:displayName="PDC Document Type" ma:default="" ma:fieldId="{2dff2b68-2fce-4d06-8050-3cd9036a3260}" ma:sspId="28e6c43a-9e99-4bdd-9574-a0fa4ea3b61e" ma:termSetId="30d68b81-e6e1-44c0-83ea-00369bf2f000" ma:anchorId="00000000-0000-0000-0000-000000000000" ma:open="false" ma:isKeyword="false">
      <xsd:complexType>
        <xsd:sequence>
          <xsd:element ref="pc:Terms" minOccurs="0" maxOccurs="1"/>
        </xsd:sequence>
      </xsd:complexType>
    </xsd:element>
    <xsd:element name="gc6531b704974d528487414686b72f6f" ma:index="44" nillable="true" ma:taxonomy="true" ma:internalName="gc6531b704974d528487414686b72f6f" ma:taxonomyFieldName="Operating_x0020_Unit0" ma:displayName="Operating Unit" ma:default="" ma:fieldId="{0c6531b7-0497-4d52-8487-414686b72f6f}" ma:sspId="28e6c43a-9e99-4bdd-9574-a0fa4ea3b61e" ma:termSetId="4a12f052-e370-4dc7-89e6-088c48edbf4d" ma:anchorId="00000000-0000-0000-0000-000000000000" ma:open="false" ma:isKeyword="false">
      <xsd:complexType>
        <xsd:sequence>
          <xsd:element ref="pc:Terms" minOccurs="0" maxOccurs="1"/>
        </xsd:sequence>
      </xsd:complexType>
    </xsd:element>
    <xsd:element name="Project_x0020_Manager" ma:index="45" nillable="true" ma:displayName="Project Manager" ma:hidden="true" ma:internalName="Project_x0020_Manager" ma:readOnly="false">
      <xsd:simpleType>
        <xsd:restriction base="dms:Text">
          <xsd:maxLength value="50"/>
        </xsd:restriction>
      </xsd:simpleType>
    </xsd:element>
    <xsd:element name="_dlc_DocId" ma:index="47" nillable="true" ma:displayName="Document ID Value" ma:description="The value of the document ID assigned to this item." ma:internalName="_dlc_DocId" ma:readOnly="true">
      <xsd:simpleType>
        <xsd:restriction base="dms:Text"/>
      </xsd:simpleType>
    </xsd:element>
    <xsd:element name="_dlc_DocIdUrl" ma:index="4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9" nillable="true" ma:displayName="Persist ID" ma:description="Keep ID on add." ma:hidden="true" ma:internalName="_dlc_DocIdPersistId" ma:readOnly="true">
      <xsd:simpleType>
        <xsd:restriction base="dms:Boolean"/>
      </xsd:simpleType>
    </xsd:element>
    <xsd:element name="Document_x0020_Coverage_x0020_Period_x0020_Start_x0020_Date" ma:index="50" nillable="true" ma:displayName="Document Coverage Period Start Date" ma:description="The period start date of the document covers or is valid (E.g. project start date specified in a project document, start date of the period covered by a project review report, a donor report, etc.)" ma:format="DateOnly" ma:internalName="Document_x0020_Coverage_x0020_Period_x0020_Start_x0020_Date">
      <xsd:simpleType>
        <xsd:restriction base="dms:DateTime"/>
      </xsd:simpleType>
    </xsd:element>
    <xsd:element name="Document_x0020_Coverage_x0020_Period_x0020_End_x0020_Date" ma:index="51" nillable="true" ma:displayName="Document Coverage Period End Date" ma:description="The period end date of the document covers or is valid (E.g. End date specified in a project document, period end date of review report, signed or published date if period is not relevant, such as MoU or Tender)" ma:format="DateOnly" ma:internalName="Document_x0020_Coverage_x0020_Period_x0020_End_x0020_Date" ma:readOnly="false">
      <xsd:simpleType>
        <xsd:restriction base="dms:DateTime"/>
      </xsd:simpleType>
    </xsd:element>
    <xsd:element name="SharedWithUsers" ma:index="5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29" ma:displayName="Content Type"/>
        <xsd:element ref="dc:title" minOccurs="0" maxOccurs="1" ma:index="1" ma:displayName="Title"/>
        <xsd:element ref="dc:subject" minOccurs="0" maxOccurs="1"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3F1D01D-49C6-4BE5-934F-D6DFC6A747F1}"/>
</file>

<file path=customXml/itemProps2.xml><?xml version="1.0" encoding="utf-8"?>
<ds:datastoreItem xmlns:ds="http://schemas.openxmlformats.org/officeDocument/2006/customXml" ds:itemID="{139A66C2-9C4A-42B3-8EEB-1760BA4FFAE2}"/>
</file>

<file path=customXml/itemProps3.xml><?xml version="1.0" encoding="utf-8"?>
<ds:datastoreItem xmlns:ds="http://schemas.openxmlformats.org/officeDocument/2006/customXml" ds:itemID="{33BAD5BC-56A9-4A4C-909E-A71280C4D592}"/>
</file>

<file path=customXml/itemProps4.xml><?xml version="1.0" encoding="utf-8"?>
<ds:datastoreItem xmlns:ds="http://schemas.openxmlformats.org/officeDocument/2006/customXml" ds:itemID="{A6A1C4B9-D31B-43AC-B28D-44EC31A9A711}"/>
</file>

<file path=customXml/itemProps5.xml><?xml version="1.0" encoding="utf-8"?>
<ds:datastoreItem xmlns:ds="http://schemas.openxmlformats.org/officeDocument/2006/customXml" ds:itemID="{BA9C1E63-70D2-49B9-8714-D2EFB2714DDE}"/>
</file>

<file path=docProps/app.xml><?xml version="1.0" encoding="utf-8"?>
<Properties xmlns="http://schemas.openxmlformats.org/officeDocument/2006/extended-properties" xmlns:vt="http://schemas.openxmlformats.org/officeDocument/2006/docPropsVTypes">
  <Template>Aspect</Template>
  <TotalTime>3914</TotalTime>
  <Words>2149</Words>
  <Application>Microsoft Office PowerPoint</Application>
  <PresentationFormat>On-screen Show (4:3)</PresentationFormat>
  <Paragraphs>367</Paragraphs>
  <Slides>25</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AL-Mohanad</vt:lpstr>
      <vt:lpstr>AL-Mohanad Bold</vt:lpstr>
      <vt:lpstr>Arial</vt:lpstr>
      <vt:lpstr>Calibri</vt:lpstr>
      <vt:lpstr>Myriad Pro</vt:lpstr>
      <vt:lpstr>Tahoma</vt:lpstr>
      <vt:lpstr>Verdana</vt:lpstr>
      <vt:lpstr>Wingdings 2</vt:lpstr>
      <vt:lpstr>Aspect</vt:lpstr>
      <vt:lpstr>Picture</vt:lpstr>
      <vt:lpstr>مشروع تحديات التعلم المبكر والإعاقة  إجتماع مجلس إدارة المشروع الثامن </vt:lpstr>
      <vt:lpstr>محاور المشروع الأساسية </vt:lpstr>
      <vt:lpstr>مخرجات المشروع</vt:lpstr>
      <vt:lpstr>بداية المشروع والخطة التنفيذية للسنة الأولى</vt:lpstr>
      <vt:lpstr>1. الجمعية الكويتية للدسلكسيا (جمعية نفع عام) ممثل الجهة الوطنية المستفيدة: محمد يوسف القطامي</vt:lpstr>
      <vt:lpstr>2. مركز تقويم وتعليم الطفل (جمعية نفع عام)  ممثل الجهة الوطنية المستفيدة : فاتن داود البدر</vt:lpstr>
      <vt:lpstr> 3. جمعية التوحد الكويتية (جمعية نفع عام)  ممثل الجهة الوطنية المستفيدة : د./ سميرة السعد</vt:lpstr>
      <vt:lpstr>4. الجمعية الكويتية لحماية الطفل (جمعية نفع عام)  ممثل الجهة الوطنية المستفيدة : د./ سهام الفريح</vt:lpstr>
      <vt:lpstr>5. الجمعية الكويتية للمعلمين (جمعية نفع عام) </vt:lpstr>
      <vt:lpstr>6. الجمعية الكويتية لإختلافات التعلم (جمعية نفع عام)  ممثل الجهة الوطنية المستفيدة : آمال الساير </vt:lpstr>
      <vt:lpstr>7. الهيئة العامة لشئون ذوي الإعاقة (جهة حكومية)  ممثل الجهة الوطنية المستفيدة : د./ جاسم التمار  </vt:lpstr>
      <vt:lpstr>8. مركز التدخل المبكر ، وزارة الشئون الاجتماعية والعمل (جهة حكومية)  </vt:lpstr>
      <vt:lpstr>9. وزارة التربية (جهة حكومية)   ممثل الجهة الوطنية المستفيدة: أ./ محمد الكندري  </vt:lpstr>
      <vt:lpstr>10. مركز الأمراض الوراثية، وزارة الصحة (جهة حكومية)   ممثل الجهة الوطنية المستفيدة : د./ ليلى بستكي </vt:lpstr>
      <vt:lpstr>11. مستشفى الطب النفسي، وزارة الصحة (جهة حكومية)  </vt:lpstr>
      <vt:lpstr>12. كلية العلوم الاجتماعية، جامعة الكويت (جهة حكومية)  ممثل الجهة الوطنية المستفيدة: د. عبد الرضا أسيري  </vt:lpstr>
      <vt:lpstr>احصائيات عامة حول المشروع </vt:lpstr>
      <vt:lpstr>PowerPoint Presentation</vt:lpstr>
      <vt:lpstr>الخبراء المشاركون بالمشروع</vt:lpstr>
      <vt:lpstr>الخبراء المشاركين بالمشروع</vt:lpstr>
      <vt:lpstr> إنجازات المشروع في فترة التقرير السادسة (فبراير /يوليو 2012)</vt:lpstr>
      <vt:lpstr> إنجازات المشروع في فترة التقرير الثامنة (مايو2012/ سبتمبر 2013)</vt:lpstr>
      <vt:lpstr>المشروع في أرقام (حتى سبتمبر 2013 )</vt:lpstr>
      <vt:lpstr>المشروع في أرقام (حتى يناير 2013 )</vt:lpstr>
      <vt:lpstr>الخطة المستقبلية</vt:lpstr>
    </vt:vector>
  </TitlesOfParts>
  <Company>Center for Child Evaluation and Teaching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Learning &amp; Disability Challenges Programme (ELDC)</dc:title>
  <dc:subject/>
  <dc:creator>g.elbeheri</dc:creator>
  <cp:lastModifiedBy>Dr. Gad Elbeheri</cp:lastModifiedBy>
  <cp:revision>106</cp:revision>
  <dcterms:created xsi:type="dcterms:W3CDTF">2010-01-05T04:59:43Z</dcterms:created>
  <dcterms:modified xsi:type="dcterms:W3CDTF">2014-03-29T05:10:15Z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0x010100F075C04BA242A84ABD3293E3AD35CDA400AB50428DC784B44FAACCAA5FAE40C0590045B5E632B552204ABF0E616DD66BDA0F</vt:lpwstr>
  </property>
  <property fmtid="{D5CDD505-2E9C-101B-9397-08002B2CF9AE}" pid="3" name="_dlc_DocIdItemGuid">
    <vt:lpwstr>0a911d2d-7dd3-47bb-8f22-8d7ea5c046cf</vt:lpwstr>
  </property>
  <property fmtid="{D5CDD505-2E9C-101B-9397-08002B2CF9AE}" pid="4" name="UNDPCountry">
    <vt:lpwstr/>
  </property>
  <property fmtid="{D5CDD505-2E9C-101B-9397-08002B2CF9AE}" pid="5" name="Atlas_x0020_Document_x0020_Type">
    <vt:lpwstr>236;#Progress Report|cafb2bdd-31de-4683-a84c-29af809cca57</vt:lpwstr>
  </property>
  <property fmtid="{D5CDD505-2E9C-101B-9397-08002B2CF9AE}" pid="6" name="UndpDocTypeMM">
    <vt:lpwstr/>
  </property>
  <property fmtid="{D5CDD505-2E9C-101B-9397-08002B2CF9AE}" pid="7" name="UNDPDocumentCategory">
    <vt:lpwstr/>
  </property>
  <property fmtid="{D5CDD505-2E9C-101B-9397-08002B2CF9AE}" pid="8" name="UnitTaxHTField0">
    <vt:lpwstr/>
  </property>
  <property fmtid="{D5CDD505-2E9C-101B-9397-08002B2CF9AE}" pid="9" name="UN Languages">
    <vt:lpwstr>1;#English|7f98b732-4b5b-4b70-ba90-a0eff09b5d2d</vt:lpwstr>
  </property>
  <property fmtid="{D5CDD505-2E9C-101B-9397-08002B2CF9AE}" pid="10" name="Operating Unit0">
    <vt:lpwstr>1482;#KWT|f09bdda9-6747-4117-880b-9db45632a044</vt:lpwstr>
  </property>
  <property fmtid="{D5CDD505-2E9C-101B-9397-08002B2CF9AE}" pid="11" name="Atlas Document Status">
    <vt:lpwstr>763;#Draft|121d40a5-e62e-4d42-82e4-d6d12003de0a</vt:lpwstr>
  </property>
  <property fmtid="{D5CDD505-2E9C-101B-9397-08002B2CF9AE}" pid="13" name="UndpUnitMM">
    <vt:lpwstr/>
  </property>
  <property fmtid="{D5CDD505-2E9C-101B-9397-08002B2CF9AE}" pid="14" name="eRegFilingCodeMM">
    <vt:lpwstr/>
  </property>
  <property fmtid="{D5CDD505-2E9C-101B-9397-08002B2CF9AE}" pid="15" name="Unit">
    <vt:lpwstr/>
  </property>
  <property fmtid="{D5CDD505-2E9C-101B-9397-08002B2CF9AE}" pid="16" name="UNDPFocusAreas">
    <vt:lpwstr/>
  </property>
  <property fmtid="{D5CDD505-2E9C-101B-9397-08002B2CF9AE}" pid="17" name="Atlas Document Type">
    <vt:lpwstr>1112;#Progress Report|03c70d0e-c75e-4cfb-8288-e692640ede14</vt:lpwstr>
  </property>
  <property fmtid="{D5CDD505-2E9C-101B-9397-08002B2CF9AE}" pid="18" name="URL">
    <vt:lpwstr/>
  </property>
  <property fmtid="{D5CDD505-2E9C-101B-9397-08002B2CF9AE}" pid="19" name="DocumentSetDescription">
    <vt:lpwstr/>
  </property>
</Properties>
</file>